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48"/>
  </p:notesMasterIdLst>
  <p:handoutMasterIdLst>
    <p:handoutMasterId r:id="rId49"/>
  </p:handoutMasterIdLst>
  <p:sldIdLst>
    <p:sldId id="385" r:id="rId2"/>
    <p:sldId id="257" r:id="rId3"/>
    <p:sldId id="515" r:id="rId4"/>
    <p:sldId id="516" r:id="rId5"/>
    <p:sldId id="258" r:id="rId6"/>
    <p:sldId id="386" r:id="rId7"/>
    <p:sldId id="453" r:id="rId8"/>
    <p:sldId id="454" r:id="rId9"/>
    <p:sldId id="455" r:id="rId10"/>
    <p:sldId id="260" r:id="rId11"/>
    <p:sldId id="387" r:id="rId12"/>
    <p:sldId id="392" r:id="rId13"/>
    <p:sldId id="390" r:id="rId14"/>
    <p:sldId id="393" r:id="rId15"/>
    <p:sldId id="388" r:id="rId16"/>
    <p:sldId id="391" r:id="rId17"/>
    <p:sldId id="394" r:id="rId18"/>
    <p:sldId id="395" r:id="rId19"/>
    <p:sldId id="261" r:id="rId20"/>
    <p:sldId id="263" r:id="rId21"/>
    <p:sldId id="264" r:id="rId22"/>
    <p:sldId id="334" r:id="rId23"/>
    <p:sldId id="459" r:id="rId24"/>
    <p:sldId id="460" r:id="rId25"/>
    <p:sldId id="461" r:id="rId26"/>
    <p:sldId id="467" r:id="rId27"/>
    <p:sldId id="504" r:id="rId28"/>
    <p:sldId id="469" r:id="rId29"/>
    <p:sldId id="470" r:id="rId30"/>
    <p:sldId id="471" r:id="rId31"/>
    <p:sldId id="472" r:id="rId32"/>
    <p:sldId id="475" r:id="rId33"/>
    <p:sldId id="479" r:id="rId34"/>
    <p:sldId id="480" r:id="rId35"/>
    <p:sldId id="483" r:id="rId36"/>
    <p:sldId id="502" r:id="rId37"/>
    <p:sldId id="487" r:id="rId38"/>
    <p:sldId id="488" r:id="rId39"/>
    <p:sldId id="489" r:id="rId40"/>
    <p:sldId id="513" r:id="rId41"/>
    <p:sldId id="514" r:id="rId42"/>
    <p:sldId id="507" r:id="rId43"/>
    <p:sldId id="510" r:id="rId44"/>
    <p:sldId id="512" r:id="rId45"/>
    <p:sldId id="503" r:id="rId46"/>
    <p:sldId id="505" r:id="rId47"/>
  </p:sldIdLst>
  <p:sldSz cx="9144000" cy="6858000" type="screen4x3"/>
  <p:notesSz cx="7102475" cy="93884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-128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ejas Iyer" initials="TI" lastIdx="2" clrIdx="0"/>
  <p:cmAuthor id="1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52" autoAdjust="0"/>
    <p:restoredTop sz="94660"/>
  </p:normalViewPr>
  <p:slideViewPr>
    <p:cSldViewPr>
      <p:cViewPr varScale="1">
        <p:scale>
          <a:sx n="139" d="100"/>
          <a:sy n="139" d="100"/>
        </p:scale>
        <p:origin x="-102" y="-3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372AAD-1C2E-4D3E-A074-EF3124EB1F6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E04545-ABD6-4396-93F4-9068F003F34B}">
      <dgm:prSet custT="1"/>
      <dgm:spPr/>
      <dgm:t>
        <a:bodyPr/>
        <a:lstStyle/>
        <a:p>
          <a:pPr rtl="0"/>
          <a:r>
            <a:rPr lang="en-US" sz="2400" dirty="0" smtClean="0"/>
            <a:t>Brief, precise, and unambiguous description of a policy, procedure, or principle</a:t>
          </a:r>
          <a:endParaRPr lang="en-CA" sz="2400" dirty="0"/>
        </a:p>
      </dgm:t>
    </dgm:pt>
    <dgm:pt modelId="{F297DAC6-16DF-48A1-8755-F9A15F395566}" type="parTrans" cxnId="{CA685B3C-4DBF-4E3C-97C1-DF0E107B0260}">
      <dgm:prSet/>
      <dgm:spPr/>
      <dgm:t>
        <a:bodyPr/>
        <a:lstStyle/>
        <a:p>
          <a:endParaRPr lang="en-US"/>
        </a:p>
      </dgm:t>
    </dgm:pt>
    <dgm:pt modelId="{4E44CDF5-3703-4F2D-9767-07EDE25DCA51}" type="sibTrans" cxnId="{CA685B3C-4DBF-4E3C-97C1-DF0E107B0260}">
      <dgm:prSet/>
      <dgm:spPr/>
      <dgm:t>
        <a:bodyPr/>
        <a:lstStyle/>
        <a:p>
          <a:endParaRPr lang="en-US"/>
        </a:p>
      </dgm:t>
    </dgm:pt>
    <dgm:pt modelId="{2D5CB09D-3425-404D-8BEB-BC9F514CAE4E}">
      <dgm:prSet custT="1"/>
      <dgm:spPr/>
      <dgm:t>
        <a:bodyPr/>
        <a:lstStyle/>
        <a:p>
          <a:pPr rtl="0"/>
          <a:r>
            <a:rPr lang="en-US" sz="2400" dirty="0" smtClean="0"/>
            <a:t>Help define the basic building blocks for data </a:t>
          </a:r>
          <a:endParaRPr lang="en-CA" sz="2400" dirty="0"/>
        </a:p>
      </dgm:t>
    </dgm:pt>
    <dgm:pt modelId="{203D16FF-57A0-4890-B065-ED12BEF375A8}" type="parTrans" cxnId="{193C4D06-0EF0-4C5B-B750-AA6EF4E47D29}">
      <dgm:prSet/>
      <dgm:spPr/>
      <dgm:t>
        <a:bodyPr/>
        <a:lstStyle/>
        <a:p>
          <a:endParaRPr lang="en-US"/>
        </a:p>
      </dgm:t>
    </dgm:pt>
    <dgm:pt modelId="{29D6FED2-9F44-48EE-9323-E8D1AA59A391}" type="sibTrans" cxnId="{193C4D06-0EF0-4C5B-B750-AA6EF4E47D29}">
      <dgm:prSet/>
      <dgm:spPr/>
      <dgm:t>
        <a:bodyPr/>
        <a:lstStyle/>
        <a:p>
          <a:endParaRPr lang="en-US"/>
        </a:p>
      </dgm:t>
    </dgm:pt>
    <dgm:pt modelId="{729BC027-BF3A-4A0E-A0AD-00AAC39FE13C}">
      <dgm:prSet custT="1"/>
      <dgm:spPr/>
      <dgm:t>
        <a:bodyPr/>
        <a:lstStyle/>
        <a:p>
          <a:pPr rtl="0"/>
          <a:r>
            <a:rPr lang="en-US" sz="2400" dirty="0" smtClean="0"/>
            <a:t>Describe the main and distinguishing characteristics of the data</a:t>
          </a:r>
          <a:endParaRPr lang="en-CA" sz="2400" dirty="0"/>
        </a:p>
      </dgm:t>
    </dgm:pt>
    <dgm:pt modelId="{ADACA5EC-01CB-4248-96ED-1BDE5426BC92}" type="parTrans" cxnId="{78135F69-1210-431E-A6DF-453A7DE42E80}">
      <dgm:prSet/>
      <dgm:spPr/>
      <dgm:t>
        <a:bodyPr/>
        <a:lstStyle/>
        <a:p>
          <a:endParaRPr lang="en-US"/>
        </a:p>
      </dgm:t>
    </dgm:pt>
    <dgm:pt modelId="{318605D7-B0A8-42D7-B92C-DDDC419A4B38}" type="sibTrans" cxnId="{78135F69-1210-431E-A6DF-453A7DE42E80}">
      <dgm:prSet/>
      <dgm:spPr/>
      <dgm:t>
        <a:bodyPr/>
        <a:lstStyle/>
        <a:p>
          <a:endParaRPr lang="en-US"/>
        </a:p>
      </dgm:t>
    </dgm:pt>
    <dgm:pt modelId="{8307BB19-6157-4B75-8EFB-7BA81B656E9B}" type="pres">
      <dgm:prSet presAssocID="{F8372AAD-1C2E-4D3E-A074-EF3124EB1F6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6136CE4-0327-486B-89ED-0CCA991A6DB3}" type="pres">
      <dgm:prSet presAssocID="{C0E04545-ABD6-4396-93F4-9068F003F34B}" presName="parentLin" presStyleCnt="0"/>
      <dgm:spPr/>
    </dgm:pt>
    <dgm:pt modelId="{301EC72D-25FA-44DF-B4B1-CE9421157A6B}" type="pres">
      <dgm:prSet presAssocID="{C0E04545-ABD6-4396-93F4-9068F003F34B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198CA1E2-A814-403C-AE6F-C0BFDB0E8E4B}" type="pres">
      <dgm:prSet presAssocID="{C0E04545-ABD6-4396-93F4-9068F003F34B}" presName="parentText" presStyleLbl="node1" presStyleIdx="0" presStyleCnt="3" custScaleX="119231" custScaleY="11537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22BBAA-4F89-416F-B547-1C90427CC058}" type="pres">
      <dgm:prSet presAssocID="{C0E04545-ABD6-4396-93F4-9068F003F34B}" presName="negativeSpace" presStyleCnt="0"/>
      <dgm:spPr/>
    </dgm:pt>
    <dgm:pt modelId="{8DB5569F-B265-450C-BBD5-002E02DD3933}" type="pres">
      <dgm:prSet presAssocID="{C0E04545-ABD6-4396-93F4-9068F003F34B}" presName="childText" presStyleLbl="conFgAcc1" presStyleIdx="0" presStyleCnt="3">
        <dgm:presLayoutVars>
          <dgm:bulletEnabled val="1"/>
        </dgm:presLayoutVars>
      </dgm:prSet>
      <dgm:spPr/>
    </dgm:pt>
    <dgm:pt modelId="{3DA318D7-BCD8-4BA7-BCD5-F297CDDE6604}" type="pres">
      <dgm:prSet presAssocID="{4E44CDF5-3703-4F2D-9767-07EDE25DCA51}" presName="spaceBetweenRectangles" presStyleCnt="0"/>
      <dgm:spPr/>
    </dgm:pt>
    <dgm:pt modelId="{191E8B5F-F18F-4BD6-AEE8-18FC5391BA8B}" type="pres">
      <dgm:prSet presAssocID="{2D5CB09D-3425-404D-8BEB-BC9F514CAE4E}" presName="parentLin" presStyleCnt="0"/>
      <dgm:spPr/>
    </dgm:pt>
    <dgm:pt modelId="{C70FC33D-D47D-4B27-90C5-D2FA58298663}" type="pres">
      <dgm:prSet presAssocID="{2D5CB09D-3425-404D-8BEB-BC9F514CAE4E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A42A5E4-799B-4C4D-9C46-547F1AA91C23}" type="pres">
      <dgm:prSet presAssocID="{2D5CB09D-3425-404D-8BEB-BC9F514CAE4E}" presName="parentText" presStyleLbl="node1" presStyleIdx="1" presStyleCnt="3" custScaleX="119231" custScaleY="11537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E9F63C-5CBE-45D4-823F-5C91374866C3}" type="pres">
      <dgm:prSet presAssocID="{2D5CB09D-3425-404D-8BEB-BC9F514CAE4E}" presName="negativeSpace" presStyleCnt="0"/>
      <dgm:spPr/>
    </dgm:pt>
    <dgm:pt modelId="{8521CB05-CC9E-4C5F-829C-06A49ED24C7A}" type="pres">
      <dgm:prSet presAssocID="{2D5CB09D-3425-404D-8BEB-BC9F514CAE4E}" presName="childText" presStyleLbl="conFgAcc1" presStyleIdx="1" presStyleCnt="3">
        <dgm:presLayoutVars>
          <dgm:bulletEnabled val="1"/>
        </dgm:presLayoutVars>
      </dgm:prSet>
      <dgm:spPr/>
    </dgm:pt>
    <dgm:pt modelId="{3059FA12-5030-4BCE-8FFA-3E30EDB763CD}" type="pres">
      <dgm:prSet presAssocID="{29D6FED2-9F44-48EE-9323-E8D1AA59A391}" presName="spaceBetweenRectangles" presStyleCnt="0"/>
      <dgm:spPr/>
    </dgm:pt>
    <dgm:pt modelId="{1469D1C0-B18F-4AB3-971D-0BB2D77B215E}" type="pres">
      <dgm:prSet presAssocID="{729BC027-BF3A-4A0E-A0AD-00AAC39FE13C}" presName="parentLin" presStyleCnt="0"/>
      <dgm:spPr/>
    </dgm:pt>
    <dgm:pt modelId="{3B6D63C6-F55E-4211-9865-3B8D81222722}" type="pres">
      <dgm:prSet presAssocID="{729BC027-BF3A-4A0E-A0AD-00AAC39FE13C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D252C48-8516-4746-B4D5-8E0DEC486845}" type="pres">
      <dgm:prSet presAssocID="{729BC027-BF3A-4A0E-A0AD-00AAC39FE13C}" presName="parentText" presStyleLbl="node1" presStyleIdx="2" presStyleCnt="3" custScaleX="119231" custScaleY="11537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5D249F-C57D-4F2B-AF90-9F957971CF06}" type="pres">
      <dgm:prSet presAssocID="{729BC027-BF3A-4A0E-A0AD-00AAC39FE13C}" presName="negativeSpace" presStyleCnt="0"/>
      <dgm:spPr/>
    </dgm:pt>
    <dgm:pt modelId="{BC8C8F89-8C45-4CCE-9E97-8F6DC7F3739F}" type="pres">
      <dgm:prSet presAssocID="{729BC027-BF3A-4A0E-A0AD-00AAC39FE13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A63B0FE-DB67-4E44-94DC-C83D4BE0AC1D}" type="presOf" srcId="{2D5CB09D-3425-404D-8BEB-BC9F514CAE4E}" destId="{C70FC33D-D47D-4B27-90C5-D2FA58298663}" srcOrd="0" destOrd="0" presId="urn:microsoft.com/office/officeart/2005/8/layout/list1"/>
    <dgm:cxn modelId="{B28E77C3-E54C-4815-BB47-3F8568A099D8}" type="presOf" srcId="{729BC027-BF3A-4A0E-A0AD-00AAC39FE13C}" destId="{0D252C48-8516-4746-B4D5-8E0DEC486845}" srcOrd="1" destOrd="0" presId="urn:microsoft.com/office/officeart/2005/8/layout/list1"/>
    <dgm:cxn modelId="{CA685B3C-4DBF-4E3C-97C1-DF0E107B0260}" srcId="{F8372AAD-1C2E-4D3E-A074-EF3124EB1F61}" destId="{C0E04545-ABD6-4396-93F4-9068F003F34B}" srcOrd="0" destOrd="0" parTransId="{F297DAC6-16DF-48A1-8755-F9A15F395566}" sibTransId="{4E44CDF5-3703-4F2D-9767-07EDE25DCA51}"/>
    <dgm:cxn modelId="{78135F69-1210-431E-A6DF-453A7DE42E80}" srcId="{F8372AAD-1C2E-4D3E-A074-EF3124EB1F61}" destId="{729BC027-BF3A-4A0E-A0AD-00AAC39FE13C}" srcOrd="2" destOrd="0" parTransId="{ADACA5EC-01CB-4248-96ED-1BDE5426BC92}" sibTransId="{318605D7-B0A8-42D7-B92C-DDDC419A4B38}"/>
    <dgm:cxn modelId="{215EDAAD-CAC3-469F-ADAB-A40801432DC3}" type="presOf" srcId="{C0E04545-ABD6-4396-93F4-9068F003F34B}" destId="{198CA1E2-A814-403C-AE6F-C0BFDB0E8E4B}" srcOrd="1" destOrd="0" presId="urn:microsoft.com/office/officeart/2005/8/layout/list1"/>
    <dgm:cxn modelId="{193C4D06-0EF0-4C5B-B750-AA6EF4E47D29}" srcId="{F8372AAD-1C2E-4D3E-A074-EF3124EB1F61}" destId="{2D5CB09D-3425-404D-8BEB-BC9F514CAE4E}" srcOrd="1" destOrd="0" parTransId="{203D16FF-57A0-4890-B065-ED12BEF375A8}" sibTransId="{29D6FED2-9F44-48EE-9323-E8D1AA59A391}"/>
    <dgm:cxn modelId="{06A0A8A0-1BE9-497D-9284-9211E4D8B054}" type="presOf" srcId="{2D5CB09D-3425-404D-8BEB-BC9F514CAE4E}" destId="{DA42A5E4-799B-4C4D-9C46-547F1AA91C23}" srcOrd="1" destOrd="0" presId="urn:microsoft.com/office/officeart/2005/8/layout/list1"/>
    <dgm:cxn modelId="{EC024647-462C-41D8-80D3-9AAD97F1E462}" type="presOf" srcId="{F8372AAD-1C2E-4D3E-A074-EF3124EB1F61}" destId="{8307BB19-6157-4B75-8EFB-7BA81B656E9B}" srcOrd="0" destOrd="0" presId="urn:microsoft.com/office/officeart/2005/8/layout/list1"/>
    <dgm:cxn modelId="{291547A4-845B-43BA-ACE5-BB9C97CB9136}" type="presOf" srcId="{C0E04545-ABD6-4396-93F4-9068F003F34B}" destId="{301EC72D-25FA-44DF-B4B1-CE9421157A6B}" srcOrd="0" destOrd="0" presId="urn:microsoft.com/office/officeart/2005/8/layout/list1"/>
    <dgm:cxn modelId="{686A40BF-A77E-4DBB-A0E7-40FF61CC3A7E}" type="presOf" srcId="{729BC027-BF3A-4A0E-A0AD-00AAC39FE13C}" destId="{3B6D63C6-F55E-4211-9865-3B8D81222722}" srcOrd="0" destOrd="0" presId="urn:microsoft.com/office/officeart/2005/8/layout/list1"/>
    <dgm:cxn modelId="{8F842281-B226-4CEF-BAEE-3E54A491980C}" type="presParOf" srcId="{8307BB19-6157-4B75-8EFB-7BA81B656E9B}" destId="{16136CE4-0327-486B-89ED-0CCA991A6DB3}" srcOrd="0" destOrd="0" presId="urn:microsoft.com/office/officeart/2005/8/layout/list1"/>
    <dgm:cxn modelId="{E6275C1F-9AA7-4587-94B4-DBF7D90B74C9}" type="presParOf" srcId="{16136CE4-0327-486B-89ED-0CCA991A6DB3}" destId="{301EC72D-25FA-44DF-B4B1-CE9421157A6B}" srcOrd="0" destOrd="0" presId="urn:microsoft.com/office/officeart/2005/8/layout/list1"/>
    <dgm:cxn modelId="{58816145-D15B-4700-9B9E-C5CB84A4FCED}" type="presParOf" srcId="{16136CE4-0327-486B-89ED-0CCA991A6DB3}" destId="{198CA1E2-A814-403C-AE6F-C0BFDB0E8E4B}" srcOrd="1" destOrd="0" presId="urn:microsoft.com/office/officeart/2005/8/layout/list1"/>
    <dgm:cxn modelId="{9B3F6CBE-445C-4824-B401-06DE25B75ABB}" type="presParOf" srcId="{8307BB19-6157-4B75-8EFB-7BA81B656E9B}" destId="{5222BBAA-4F89-416F-B547-1C90427CC058}" srcOrd="1" destOrd="0" presId="urn:microsoft.com/office/officeart/2005/8/layout/list1"/>
    <dgm:cxn modelId="{5996356C-7427-4460-9AA6-B9DEB8E5CDF2}" type="presParOf" srcId="{8307BB19-6157-4B75-8EFB-7BA81B656E9B}" destId="{8DB5569F-B265-450C-BBD5-002E02DD3933}" srcOrd="2" destOrd="0" presId="urn:microsoft.com/office/officeart/2005/8/layout/list1"/>
    <dgm:cxn modelId="{787006C7-FB7E-44B8-B755-C93C1DA05D4F}" type="presParOf" srcId="{8307BB19-6157-4B75-8EFB-7BA81B656E9B}" destId="{3DA318D7-BCD8-4BA7-BCD5-F297CDDE6604}" srcOrd="3" destOrd="0" presId="urn:microsoft.com/office/officeart/2005/8/layout/list1"/>
    <dgm:cxn modelId="{E0C68EFE-861C-4218-B57B-E8815D9FBA14}" type="presParOf" srcId="{8307BB19-6157-4B75-8EFB-7BA81B656E9B}" destId="{191E8B5F-F18F-4BD6-AEE8-18FC5391BA8B}" srcOrd="4" destOrd="0" presId="urn:microsoft.com/office/officeart/2005/8/layout/list1"/>
    <dgm:cxn modelId="{81E0A29D-4A7A-4328-8508-7C135AD4B012}" type="presParOf" srcId="{191E8B5F-F18F-4BD6-AEE8-18FC5391BA8B}" destId="{C70FC33D-D47D-4B27-90C5-D2FA58298663}" srcOrd="0" destOrd="0" presId="urn:microsoft.com/office/officeart/2005/8/layout/list1"/>
    <dgm:cxn modelId="{1EE888BE-E9CA-4F91-A53D-13AEC9CE0EA5}" type="presParOf" srcId="{191E8B5F-F18F-4BD6-AEE8-18FC5391BA8B}" destId="{DA42A5E4-799B-4C4D-9C46-547F1AA91C23}" srcOrd="1" destOrd="0" presId="urn:microsoft.com/office/officeart/2005/8/layout/list1"/>
    <dgm:cxn modelId="{B55AF33E-57ED-4F21-ADDA-476CE401F85F}" type="presParOf" srcId="{8307BB19-6157-4B75-8EFB-7BA81B656E9B}" destId="{74E9F63C-5CBE-45D4-823F-5C91374866C3}" srcOrd="5" destOrd="0" presId="urn:microsoft.com/office/officeart/2005/8/layout/list1"/>
    <dgm:cxn modelId="{9C012C1F-6887-4274-B21A-62D63EAC1163}" type="presParOf" srcId="{8307BB19-6157-4B75-8EFB-7BA81B656E9B}" destId="{8521CB05-CC9E-4C5F-829C-06A49ED24C7A}" srcOrd="6" destOrd="0" presId="urn:microsoft.com/office/officeart/2005/8/layout/list1"/>
    <dgm:cxn modelId="{5C1DE7F8-F761-49BF-AA0D-3491551934F8}" type="presParOf" srcId="{8307BB19-6157-4B75-8EFB-7BA81B656E9B}" destId="{3059FA12-5030-4BCE-8FFA-3E30EDB763CD}" srcOrd="7" destOrd="0" presId="urn:microsoft.com/office/officeart/2005/8/layout/list1"/>
    <dgm:cxn modelId="{0D94EB6D-9FF2-4841-ADAF-D0B3E6245424}" type="presParOf" srcId="{8307BB19-6157-4B75-8EFB-7BA81B656E9B}" destId="{1469D1C0-B18F-4AB3-971D-0BB2D77B215E}" srcOrd="8" destOrd="0" presId="urn:microsoft.com/office/officeart/2005/8/layout/list1"/>
    <dgm:cxn modelId="{70406925-9962-4588-AA0D-080BD40E7C8C}" type="presParOf" srcId="{1469D1C0-B18F-4AB3-971D-0BB2D77B215E}" destId="{3B6D63C6-F55E-4211-9865-3B8D81222722}" srcOrd="0" destOrd="0" presId="urn:microsoft.com/office/officeart/2005/8/layout/list1"/>
    <dgm:cxn modelId="{F9DE1975-C45D-4A13-B688-6D4BB6FA8AEA}" type="presParOf" srcId="{1469D1C0-B18F-4AB3-971D-0BB2D77B215E}" destId="{0D252C48-8516-4746-B4D5-8E0DEC486845}" srcOrd="1" destOrd="0" presId="urn:microsoft.com/office/officeart/2005/8/layout/list1"/>
    <dgm:cxn modelId="{E91AFE7D-93C8-471A-A551-049C80764B96}" type="presParOf" srcId="{8307BB19-6157-4B75-8EFB-7BA81B656E9B}" destId="{D45D249F-C57D-4F2B-AF90-9F957971CF06}" srcOrd="9" destOrd="0" presId="urn:microsoft.com/office/officeart/2005/8/layout/list1"/>
    <dgm:cxn modelId="{60A7E6A4-4822-432B-8F9C-C63387D3905A}" type="presParOf" srcId="{8307BB19-6157-4B75-8EFB-7BA81B656E9B}" destId="{BC8C8F89-8C45-4CCE-9E97-8F6DC7F3739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EBB69B-B49C-48DC-93C3-3D18FE8ECF28}" type="doc">
      <dgm:prSet loTypeId="urn:microsoft.com/office/officeart/2005/8/layout/default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783FE0-ECB7-4989-9DC7-A2B187A1C49C}">
      <dgm:prSet/>
      <dgm:spPr/>
      <dgm:t>
        <a:bodyPr/>
        <a:lstStyle/>
        <a:p>
          <a:pPr rtl="0"/>
          <a:r>
            <a:rPr lang="en-US" dirty="0" smtClean="0"/>
            <a:t>Company managers</a:t>
          </a:r>
          <a:endParaRPr lang="en-US" dirty="0"/>
        </a:p>
      </dgm:t>
    </dgm:pt>
    <dgm:pt modelId="{A551566B-D96F-4B53-A4FC-2A3726146576}" type="parTrans" cxnId="{92052FEA-9866-4106-9BFE-7B143E322273}">
      <dgm:prSet/>
      <dgm:spPr/>
      <dgm:t>
        <a:bodyPr/>
        <a:lstStyle/>
        <a:p>
          <a:endParaRPr lang="en-US"/>
        </a:p>
      </dgm:t>
    </dgm:pt>
    <dgm:pt modelId="{AC7A8D3D-E78C-4BAD-A110-1691CA46BC99}" type="sibTrans" cxnId="{92052FEA-9866-4106-9BFE-7B143E322273}">
      <dgm:prSet/>
      <dgm:spPr/>
      <dgm:t>
        <a:bodyPr/>
        <a:lstStyle/>
        <a:p>
          <a:endParaRPr lang="en-US"/>
        </a:p>
      </dgm:t>
    </dgm:pt>
    <dgm:pt modelId="{69565186-57FC-476D-8D67-CE5E6ED1E0B6}">
      <dgm:prSet/>
      <dgm:spPr/>
      <dgm:t>
        <a:bodyPr/>
        <a:lstStyle/>
        <a:p>
          <a:pPr rtl="0"/>
          <a:r>
            <a:rPr lang="en-US" smtClean="0"/>
            <a:t>Policy makers</a:t>
          </a:r>
          <a:endParaRPr lang="en-US" dirty="0"/>
        </a:p>
      </dgm:t>
    </dgm:pt>
    <dgm:pt modelId="{4B1BA1EC-62B4-49C2-B30D-2683A643B572}" type="parTrans" cxnId="{54CBEF02-DA43-47FC-99E0-3A03CB54955D}">
      <dgm:prSet/>
      <dgm:spPr/>
      <dgm:t>
        <a:bodyPr/>
        <a:lstStyle/>
        <a:p>
          <a:endParaRPr lang="en-US"/>
        </a:p>
      </dgm:t>
    </dgm:pt>
    <dgm:pt modelId="{C1CDD273-A241-4320-ACF3-33454D165F36}" type="sibTrans" cxnId="{54CBEF02-DA43-47FC-99E0-3A03CB54955D}">
      <dgm:prSet/>
      <dgm:spPr/>
      <dgm:t>
        <a:bodyPr/>
        <a:lstStyle/>
        <a:p>
          <a:endParaRPr lang="en-US"/>
        </a:p>
      </dgm:t>
    </dgm:pt>
    <dgm:pt modelId="{2A89B972-2B48-4F96-9D04-C4D3E43EA5DD}">
      <dgm:prSet/>
      <dgm:spPr/>
      <dgm:t>
        <a:bodyPr/>
        <a:lstStyle/>
        <a:p>
          <a:pPr rtl="0"/>
          <a:r>
            <a:rPr lang="en-US" smtClean="0"/>
            <a:t>Department managers</a:t>
          </a:r>
          <a:endParaRPr lang="en-US"/>
        </a:p>
      </dgm:t>
    </dgm:pt>
    <dgm:pt modelId="{F91C2D3C-BD0A-49FD-88B4-8967FC06E48D}" type="parTrans" cxnId="{861CA661-BE18-494C-A47D-40ECB483C5EB}">
      <dgm:prSet/>
      <dgm:spPr/>
      <dgm:t>
        <a:bodyPr/>
        <a:lstStyle/>
        <a:p>
          <a:endParaRPr lang="en-US"/>
        </a:p>
      </dgm:t>
    </dgm:pt>
    <dgm:pt modelId="{D52918C4-B0B6-4987-A2B1-FBA589484F26}" type="sibTrans" cxnId="{861CA661-BE18-494C-A47D-40ECB483C5EB}">
      <dgm:prSet/>
      <dgm:spPr/>
      <dgm:t>
        <a:bodyPr/>
        <a:lstStyle/>
        <a:p>
          <a:endParaRPr lang="en-US"/>
        </a:p>
      </dgm:t>
    </dgm:pt>
    <dgm:pt modelId="{C43553FD-C6DE-48D5-A7E4-489E110989A9}">
      <dgm:prSet/>
      <dgm:spPr/>
      <dgm:t>
        <a:bodyPr/>
        <a:lstStyle/>
        <a:p>
          <a:pPr rtl="0"/>
          <a:r>
            <a:rPr lang="en-US" smtClean="0"/>
            <a:t>Written documentation</a:t>
          </a:r>
          <a:endParaRPr lang="en-US"/>
        </a:p>
      </dgm:t>
    </dgm:pt>
    <dgm:pt modelId="{C1F6CC48-215F-40CB-BD7F-2277E275D292}" type="parTrans" cxnId="{BAD1D6F5-655B-4944-BB63-2A447AD62587}">
      <dgm:prSet/>
      <dgm:spPr/>
      <dgm:t>
        <a:bodyPr/>
        <a:lstStyle/>
        <a:p>
          <a:endParaRPr lang="en-US"/>
        </a:p>
      </dgm:t>
    </dgm:pt>
    <dgm:pt modelId="{8295DDE9-1232-488D-BDB0-90FF5BE8A9D7}" type="sibTrans" cxnId="{BAD1D6F5-655B-4944-BB63-2A447AD62587}">
      <dgm:prSet/>
      <dgm:spPr/>
      <dgm:t>
        <a:bodyPr/>
        <a:lstStyle/>
        <a:p>
          <a:endParaRPr lang="en-US"/>
        </a:p>
      </dgm:t>
    </dgm:pt>
    <dgm:pt modelId="{CECC9968-8E08-41F3-A83C-E8F6399A7A92}">
      <dgm:prSet/>
      <dgm:spPr/>
      <dgm:t>
        <a:bodyPr/>
        <a:lstStyle/>
        <a:p>
          <a:pPr rtl="0"/>
          <a:r>
            <a:rPr lang="en-US" smtClean="0"/>
            <a:t>Direct interviews with end users</a:t>
          </a:r>
          <a:endParaRPr lang="en-US"/>
        </a:p>
      </dgm:t>
    </dgm:pt>
    <dgm:pt modelId="{9850439D-AB0B-4733-99DE-7F216D14017E}" type="parTrans" cxnId="{F812E66E-3AAF-4E8B-877E-277C5AE1F1D7}">
      <dgm:prSet/>
      <dgm:spPr/>
      <dgm:t>
        <a:bodyPr/>
        <a:lstStyle/>
        <a:p>
          <a:endParaRPr lang="en-US"/>
        </a:p>
      </dgm:t>
    </dgm:pt>
    <dgm:pt modelId="{2BFC0A94-F161-4EBC-B520-E72AB9249859}" type="sibTrans" cxnId="{F812E66E-3AAF-4E8B-877E-277C5AE1F1D7}">
      <dgm:prSet/>
      <dgm:spPr/>
      <dgm:t>
        <a:bodyPr/>
        <a:lstStyle/>
        <a:p>
          <a:endParaRPr lang="en-US"/>
        </a:p>
      </dgm:t>
    </dgm:pt>
    <dgm:pt modelId="{5B4E6391-16B7-4CDE-BB6C-096ABFB162AA}">
      <dgm:prSet/>
      <dgm:spPr/>
      <dgm:t>
        <a:bodyPr/>
        <a:lstStyle/>
        <a:p>
          <a:pPr rtl="0"/>
          <a:r>
            <a:rPr lang="en-US" dirty="0" smtClean="0"/>
            <a:t>Industry Standards</a:t>
          </a:r>
          <a:endParaRPr lang="en-US" dirty="0"/>
        </a:p>
      </dgm:t>
    </dgm:pt>
    <dgm:pt modelId="{55621830-E201-46A4-9B13-B1D003C98FC4}" type="parTrans" cxnId="{F2CD51A3-AB60-40DA-8C01-8334A0B9474D}">
      <dgm:prSet/>
      <dgm:spPr/>
      <dgm:t>
        <a:bodyPr/>
        <a:lstStyle/>
        <a:p>
          <a:endParaRPr lang="en-US"/>
        </a:p>
      </dgm:t>
    </dgm:pt>
    <dgm:pt modelId="{369CE75D-1FEA-4980-AB7C-34F60BF43226}" type="sibTrans" cxnId="{F2CD51A3-AB60-40DA-8C01-8334A0B9474D}">
      <dgm:prSet/>
      <dgm:spPr/>
      <dgm:t>
        <a:bodyPr/>
        <a:lstStyle/>
        <a:p>
          <a:endParaRPr lang="en-US"/>
        </a:p>
      </dgm:t>
    </dgm:pt>
    <dgm:pt modelId="{A097145F-534A-4610-AD2C-3630677F2E49}" type="pres">
      <dgm:prSet presAssocID="{F8EBB69B-B49C-48DC-93C3-3D18FE8ECF2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AC68309-6962-4FF5-8B80-3C9A91A7FBD2}" type="pres">
      <dgm:prSet presAssocID="{E2783FE0-ECB7-4989-9DC7-A2B187A1C49C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EDCEBA-5AD5-4521-9DFE-B098FAFCDF54}" type="pres">
      <dgm:prSet presAssocID="{AC7A8D3D-E78C-4BAD-A110-1691CA46BC99}" presName="sibTrans" presStyleCnt="0"/>
      <dgm:spPr/>
    </dgm:pt>
    <dgm:pt modelId="{6408D1CF-4E44-4544-936F-0C0E152F51BC}" type="pres">
      <dgm:prSet presAssocID="{69565186-57FC-476D-8D67-CE5E6ED1E0B6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3D8BDE-C2F6-477B-AE19-969CA615EEBD}" type="pres">
      <dgm:prSet presAssocID="{C1CDD273-A241-4320-ACF3-33454D165F36}" presName="sibTrans" presStyleCnt="0"/>
      <dgm:spPr/>
    </dgm:pt>
    <dgm:pt modelId="{1B6FEC7C-5BBA-46A0-9867-DD7D43324B4B}" type="pres">
      <dgm:prSet presAssocID="{2A89B972-2B48-4F96-9D04-C4D3E43EA5D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23DC2A-7D5B-49CA-A0A3-16104DF93AAF}" type="pres">
      <dgm:prSet presAssocID="{D52918C4-B0B6-4987-A2B1-FBA589484F26}" presName="sibTrans" presStyleCnt="0"/>
      <dgm:spPr/>
    </dgm:pt>
    <dgm:pt modelId="{8B3BE074-0F4B-4F41-BC7E-8EA58006E3E6}" type="pres">
      <dgm:prSet presAssocID="{C43553FD-C6DE-48D5-A7E4-489E110989A9}" presName="node" presStyleLbl="node1" presStyleIdx="3" presStyleCnt="6" custLinFactNeighborX="-581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250773-112F-4218-9A14-3D7179405EEA}" type="pres">
      <dgm:prSet presAssocID="{8295DDE9-1232-488D-BDB0-90FF5BE8A9D7}" presName="sibTrans" presStyleCnt="0"/>
      <dgm:spPr/>
    </dgm:pt>
    <dgm:pt modelId="{73B10709-A085-49D6-998C-F8DC6A2B5545}" type="pres">
      <dgm:prSet presAssocID="{CECC9968-8E08-41F3-A83C-E8F6399A7A92}" presName="node" presStyleLbl="node1" presStyleIdx="4" presStyleCnt="6" custLinFactNeighborX="-196" custLinFactNeighborY="-310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A788E3-D5A0-4F1C-9567-41FB58119DF3}" type="pres">
      <dgm:prSet presAssocID="{2BFC0A94-F161-4EBC-B520-E72AB9249859}" presName="sibTrans" presStyleCnt="0"/>
      <dgm:spPr/>
    </dgm:pt>
    <dgm:pt modelId="{A23C815C-B21F-4EFD-AA71-08F6300DF638}" type="pres">
      <dgm:prSet presAssocID="{5B4E6391-16B7-4CDE-BB6C-096ABFB162AA}" presName="node" presStyleLbl="node1" presStyleIdx="5" presStyleCnt="6" custLinFactNeighborX="31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BD10882-BD3E-41D9-A7DF-DFC6D6E7F25C}" type="presOf" srcId="{69565186-57FC-476D-8D67-CE5E6ED1E0B6}" destId="{6408D1CF-4E44-4544-936F-0C0E152F51BC}" srcOrd="0" destOrd="0" presId="urn:microsoft.com/office/officeart/2005/8/layout/default#1"/>
    <dgm:cxn modelId="{F2CD51A3-AB60-40DA-8C01-8334A0B9474D}" srcId="{F8EBB69B-B49C-48DC-93C3-3D18FE8ECF28}" destId="{5B4E6391-16B7-4CDE-BB6C-096ABFB162AA}" srcOrd="5" destOrd="0" parTransId="{55621830-E201-46A4-9B13-B1D003C98FC4}" sibTransId="{369CE75D-1FEA-4980-AB7C-34F60BF43226}"/>
    <dgm:cxn modelId="{F962BF0B-107C-45E7-BC46-828ACA15E3C1}" type="presOf" srcId="{5B4E6391-16B7-4CDE-BB6C-096ABFB162AA}" destId="{A23C815C-B21F-4EFD-AA71-08F6300DF638}" srcOrd="0" destOrd="0" presId="urn:microsoft.com/office/officeart/2005/8/layout/default#1"/>
    <dgm:cxn modelId="{54CBEF02-DA43-47FC-99E0-3A03CB54955D}" srcId="{F8EBB69B-B49C-48DC-93C3-3D18FE8ECF28}" destId="{69565186-57FC-476D-8D67-CE5E6ED1E0B6}" srcOrd="1" destOrd="0" parTransId="{4B1BA1EC-62B4-49C2-B30D-2683A643B572}" sibTransId="{C1CDD273-A241-4320-ACF3-33454D165F36}"/>
    <dgm:cxn modelId="{861CA661-BE18-494C-A47D-40ECB483C5EB}" srcId="{F8EBB69B-B49C-48DC-93C3-3D18FE8ECF28}" destId="{2A89B972-2B48-4F96-9D04-C4D3E43EA5DD}" srcOrd="2" destOrd="0" parTransId="{F91C2D3C-BD0A-49FD-88B4-8967FC06E48D}" sibTransId="{D52918C4-B0B6-4987-A2B1-FBA589484F26}"/>
    <dgm:cxn modelId="{61B4635E-EDBC-4A16-9976-F7B833D86281}" type="presOf" srcId="{F8EBB69B-B49C-48DC-93C3-3D18FE8ECF28}" destId="{A097145F-534A-4610-AD2C-3630677F2E49}" srcOrd="0" destOrd="0" presId="urn:microsoft.com/office/officeart/2005/8/layout/default#1"/>
    <dgm:cxn modelId="{D00A1E96-0E12-48DB-97CD-6CFBDC2104A9}" type="presOf" srcId="{2A89B972-2B48-4F96-9D04-C4D3E43EA5DD}" destId="{1B6FEC7C-5BBA-46A0-9867-DD7D43324B4B}" srcOrd="0" destOrd="0" presId="urn:microsoft.com/office/officeart/2005/8/layout/default#1"/>
    <dgm:cxn modelId="{D4521D40-E8BD-4221-88AF-CB1339FA21A4}" type="presOf" srcId="{E2783FE0-ECB7-4989-9DC7-A2B187A1C49C}" destId="{AAC68309-6962-4FF5-8B80-3C9A91A7FBD2}" srcOrd="0" destOrd="0" presId="urn:microsoft.com/office/officeart/2005/8/layout/default#1"/>
    <dgm:cxn modelId="{F812E66E-3AAF-4E8B-877E-277C5AE1F1D7}" srcId="{F8EBB69B-B49C-48DC-93C3-3D18FE8ECF28}" destId="{CECC9968-8E08-41F3-A83C-E8F6399A7A92}" srcOrd="4" destOrd="0" parTransId="{9850439D-AB0B-4733-99DE-7F216D14017E}" sibTransId="{2BFC0A94-F161-4EBC-B520-E72AB9249859}"/>
    <dgm:cxn modelId="{7C346742-09C5-4735-8E88-0BB6C90FDAA5}" type="presOf" srcId="{CECC9968-8E08-41F3-A83C-E8F6399A7A92}" destId="{73B10709-A085-49D6-998C-F8DC6A2B5545}" srcOrd="0" destOrd="0" presId="urn:microsoft.com/office/officeart/2005/8/layout/default#1"/>
    <dgm:cxn modelId="{92052FEA-9866-4106-9BFE-7B143E322273}" srcId="{F8EBB69B-B49C-48DC-93C3-3D18FE8ECF28}" destId="{E2783FE0-ECB7-4989-9DC7-A2B187A1C49C}" srcOrd="0" destOrd="0" parTransId="{A551566B-D96F-4B53-A4FC-2A3726146576}" sibTransId="{AC7A8D3D-E78C-4BAD-A110-1691CA46BC99}"/>
    <dgm:cxn modelId="{BAD1D6F5-655B-4944-BB63-2A447AD62587}" srcId="{F8EBB69B-B49C-48DC-93C3-3D18FE8ECF28}" destId="{C43553FD-C6DE-48D5-A7E4-489E110989A9}" srcOrd="3" destOrd="0" parTransId="{C1F6CC48-215F-40CB-BD7F-2277E275D292}" sibTransId="{8295DDE9-1232-488D-BDB0-90FF5BE8A9D7}"/>
    <dgm:cxn modelId="{CCFC13DF-AA35-4798-8177-33C71FF1DBFB}" type="presOf" srcId="{C43553FD-C6DE-48D5-A7E4-489E110989A9}" destId="{8B3BE074-0F4B-4F41-BC7E-8EA58006E3E6}" srcOrd="0" destOrd="0" presId="urn:microsoft.com/office/officeart/2005/8/layout/default#1"/>
    <dgm:cxn modelId="{AABB6A61-3843-40D3-B122-76B57396FDD9}" type="presParOf" srcId="{A097145F-534A-4610-AD2C-3630677F2E49}" destId="{AAC68309-6962-4FF5-8B80-3C9A91A7FBD2}" srcOrd="0" destOrd="0" presId="urn:microsoft.com/office/officeart/2005/8/layout/default#1"/>
    <dgm:cxn modelId="{C68CE861-C5C0-4ACE-AA9D-7E837EC30DA7}" type="presParOf" srcId="{A097145F-534A-4610-AD2C-3630677F2E49}" destId="{F8EDCEBA-5AD5-4521-9DFE-B098FAFCDF54}" srcOrd="1" destOrd="0" presId="urn:microsoft.com/office/officeart/2005/8/layout/default#1"/>
    <dgm:cxn modelId="{422453E7-1C29-4F8B-B6EF-A1EBFFC1AC91}" type="presParOf" srcId="{A097145F-534A-4610-AD2C-3630677F2E49}" destId="{6408D1CF-4E44-4544-936F-0C0E152F51BC}" srcOrd="2" destOrd="0" presId="urn:microsoft.com/office/officeart/2005/8/layout/default#1"/>
    <dgm:cxn modelId="{9120E0EC-7468-4C84-A543-A942E13A9A5A}" type="presParOf" srcId="{A097145F-534A-4610-AD2C-3630677F2E49}" destId="{803D8BDE-C2F6-477B-AE19-969CA615EEBD}" srcOrd="3" destOrd="0" presId="urn:microsoft.com/office/officeart/2005/8/layout/default#1"/>
    <dgm:cxn modelId="{5C185980-858D-428E-8C99-E4C75F52A365}" type="presParOf" srcId="{A097145F-534A-4610-AD2C-3630677F2E49}" destId="{1B6FEC7C-5BBA-46A0-9867-DD7D43324B4B}" srcOrd="4" destOrd="0" presId="urn:microsoft.com/office/officeart/2005/8/layout/default#1"/>
    <dgm:cxn modelId="{B591D9F9-45C8-4599-BA9F-9150C93FCE85}" type="presParOf" srcId="{A097145F-534A-4610-AD2C-3630677F2E49}" destId="{CF23DC2A-7D5B-49CA-A0A3-16104DF93AAF}" srcOrd="5" destOrd="0" presId="urn:microsoft.com/office/officeart/2005/8/layout/default#1"/>
    <dgm:cxn modelId="{B53368EF-3C5C-42D3-B470-9FCAE565E69C}" type="presParOf" srcId="{A097145F-534A-4610-AD2C-3630677F2E49}" destId="{8B3BE074-0F4B-4F41-BC7E-8EA58006E3E6}" srcOrd="6" destOrd="0" presId="urn:microsoft.com/office/officeart/2005/8/layout/default#1"/>
    <dgm:cxn modelId="{EAC5781F-E075-46AC-8AEA-C3F8FF91A239}" type="presParOf" srcId="{A097145F-534A-4610-AD2C-3630677F2E49}" destId="{95250773-112F-4218-9A14-3D7179405EEA}" srcOrd="7" destOrd="0" presId="urn:microsoft.com/office/officeart/2005/8/layout/default#1"/>
    <dgm:cxn modelId="{0A9B21EF-E177-42F1-BE6D-32D575A06463}" type="presParOf" srcId="{A097145F-534A-4610-AD2C-3630677F2E49}" destId="{73B10709-A085-49D6-998C-F8DC6A2B5545}" srcOrd="8" destOrd="0" presId="urn:microsoft.com/office/officeart/2005/8/layout/default#1"/>
    <dgm:cxn modelId="{615B69D4-F65E-4B35-9446-99E02E0C526E}" type="presParOf" srcId="{A097145F-534A-4610-AD2C-3630677F2E49}" destId="{3FA788E3-D5A0-4F1C-9567-41FB58119DF3}" srcOrd="9" destOrd="0" presId="urn:microsoft.com/office/officeart/2005/8/layout/default#1"/>
    <dgm:cxn modelId="{580DCB34-777C-4ED0-8A8F-46711B3A7BCC}" type="presParOf" srcId="{A097145F-534A-4610-AD2C-3630677F2E49}" destId="{A23C815C-B21F-4EFD-AA71-08F6300DF638}" srcOrd="10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65677B-07E2-4A94-AE4C-0BD213B9AD80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0FE29B47-BD8B-4F59-8D4C-7BE4CCB0A746}">
      <dgm:prSet custT="1"/>
      <dgm:spPr/>
      <dgm:t>
        <a:bodyPr/>
        <a:lstStyle/>
        <a:p>
          <a:pPr rtl="0"/>
          <a:r>
            <a:rPr lang="en-US" sz="3200" b="1" dirty="0" smtClean="0"/>
            <a:t>Optional participation</a:t>
          </a:r>
          <a:endParaRPr lang="en-US" sz="3200" dirty="0"/>
        </a:p>
      </dgm:t>
    </dgm:pt>
    <dgm:pt modelId="{0E1E7007-018F-4A17-B05E-727D576237F5}" type="parTrans" cxnId="{56757F77-4186-444F-AAF8-47CE2DE59505}">
      <dgm:prSet/>
      <dgm:spPr/>
      <dgm:t>
        <a:bodyPr/>
        <a:lstStyle/>
        <a:p>
          <a:endParaRPr lang="en-US"/>
        </a:p>
      </dgm:t>
    </dgm:pt>
    <dgm:pt modelId="{29AB544D-210D-43F4-9311-BEE87AE66142}" type="sibTrans" cxnId="{56757F77-4186-444F-AAF8-47CE2DE59505}">
      <dgm:prSet/>
      <dgm:spPr/>
      <dgm:t>
        <a:bodyPr/>
        <a:lstStyle/>
        <a:p>
          <a:endParaRPr lang="en-US"/>
        </a:p>
      </dgm:t>
    </dgm:pt>
    <dgm:pt modelId="{AE7989BD-06A3-46A8-BCDB-A6D5F1C81139}">
      <dgm:prSet custT="1"/>
      <dgm:spPr/>
      <dgm:t>
        <a:bodyPr/>
        <a:lstStyle/>
        <a:p>
          <a:pPr rtl="0"/>
          <a:r>
            <a:rPr lang="en-US" sz="2800" dirty="0" smtClean="0"/>
            <a:t>One entity occurrence does not require a corresponding entity occurrence in a particular relationship</a:t>
          </a:r>
          <a:endParaRPr lang="en-IN" sz="2800" dirty="0"/>
        </a:p>
      </dgm:t>
    </dgm:pt>
    <dgm:pt modelId="{60B3F378-F51E-45DE-818D-8654E74DABE4}" type="parTrans" cxnId="{2BB125A5-742E-4EC1-B096-D38E1D0001DD}">
      <dgm:prSet/>
      <dgm:spPr/>
      <dgm:t>
        <a:bodyPr/>
        <a:lstStyle/>
        <a:p>
          <a:endParaRPr lang="en-US"/>
        </a:p>
      </dgm:t>
    </dgm:pt>
    <dgm:pt modelId="{C8FD0331-5D35-4860-A621-6BCE48E5FFF2}" type="sibTrans" cxnId="{2BB125A5-742E-4EC1-B096-D38E1D0001DD}">
      <dgm:prSet/>
      <dgm:spPr/>
      <dgm:t>
        <a:bodyPr/>
        <a:lstStyle/>
        <a:p>
          <a:endParaRPr lang="en-US"/>
        </a:p>
      </dgm:t>
    </dgm:pt>
    <dgm:pt modelId="{5137928A-542B-4AD5-855E-D92F87122E43}">
      <dgm:prSet custT="1"/>
      <dgm:spPr/>
      <dgm:t>
        <a:bodyPr/>
        <a:lstStyle/>
        <a:p>
          <a:pPr rtl="0"/>
          <a:r>
            <a:rPr lang="en-US" sz="3200" b="1" dirty="0" smtClean="0"/>
            <a:t>Mandatory participation</a:t>
          </a:r>
          <a:endParaRPr lang="en-US" sz="3200" dirty="0"/>
        </a:p>
      </dgm:t>
    </dgm:pt>
    <dgm:pt modelId="{AE38F6F3-FEF9-4C2C-A7DD-763C4A285CB1}" type="parTrans" cxnId="{3C273FD1-254D-4A25-A108-1346D8AC4430}">
      <dgm:prSet/>
      <dgm:spPr/>
      <dgm:t>
        <a:bodyPr/>
        <a:lstStyle/>
        <a:p>
          <a:endParaRPr lang="en-US"/>
        </a:p>
      </dgm:t>
    </dgm:pt>
    <dgm:pt modelId="{CD81FD49-05A6-40BE-AF11-6C45AABE7D26}" type="sibTrans" cxnId="{3C273FD1-254D-4A25-A108-1346D8AC4430}">
      <dgm:prSet/>
      <dgm:spPr/>
      <dgm:t>
        <a:bodyPr/>
        <a:lstStyle/>
        <a:p>
          <a:endParaRPr lang="en-US"/>
        </a:p>
      </dgm:t>
    </dgm:pt>
    <dgm:pt modelId="{DACD8B2F-732D-43EE-B930-1CFAB791E5D3}">
      <dgm:prSet custT="1"/>
      <dgm:spPr/>
      <dgm:t>
        <a:bodyPr/>
        <a:lstStyle/>
        <a:p>
          <a:pPr rtl="0"/>
          <a:r>
            <a:rPr lang="en-US" sz="2800" dirty="0" smtClean="0"/>
            <a:t>One entity occurrence requires a corresponding entity occurrence in a particular relationship</a:t>
          </a:r>
          <a:endParaRPr lang="en-IN" sz="2800" dirty="0"/>
        </a:p>
      </dgm:t>
    </dgm:pt>
    <dgm:pt modelId="{D9A2ADF1-1C16-44D9-A567-3FE4B86A4110}" type="parTrans" cxnId="{52F90494-C5BA-4034-8E31-3C349490995A}">
      <dgm:prSet/>
      <dgm:spPr/>
      <dgm:t>
        <a:bodyPr/>
        <a:lstStyle/>
        <a:p>
          <a:endParaRPr lang="en-US"/>
        </a:p>
      </dgm:t>
    </dgm:pt>
    <dgm:pt modelId="{D2BC9DCA-1DFF-4154-9C90-9337429369D7}" type="sibTrans" cxnId="{52F90494-C5BA-4034-8E31-3C349490995A}">
      <dgm:prSet/>
      <dgm:spPr/>
      <dgm:t>
        <a:bodyPr/>
        <a:lstStyle/>
        <a:p>
          <a:endParaRPr lang="en-US"/>
        </a:p>
      </dgm:t>
    </dgm:pt>
    <dgm:pt modelId="{CBD4F909-3BCD-460A-8488-840DD03C27E8}" type="pres">
      <dgm:prSet presAssocID="{C065677B-07E2-4A94-AE4C-0BD213B9AD8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2F9D14-184F-4DB3-81C2-8E6B82FAB0E7}" type="pres">
      <dgm:prSet presAssocID="{0FE29B47-BD8B-4F59-8D4C-7BE4CCB0A746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469B5E-00E4-4F8F-9A9E-14D566D8F1C8}" type="pres">
      <dgm:prSet presAssocID="{0FE29B47-BD8B-4F59-8D4C-7BE4CCB0A746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CBCBA1-78BD-41F0-8A83-BD2906B6BCC2}" type="pres">
      <dgm:prSet presAssocID="{5137928A-542B-4AD5-855E-D92F87122E43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4605DB-F190-4DBA-A095-E9373B4C1DA6}" type="pres">
      <dgm:prSet presAssocID="{5137928A-542B-4AD5-855E-D92F87122E43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FC2896-8AC7-49E6-951C-D617F8B990C8}" type="presOf" srcId="{AE7989BD-06A3-46A8-BCDB-A6D5F1C81139}" destId="{28469B5E-00E4-4F8F-9A9E-14D566D8F1C8}" srcOrd="0" destOrd="0" presId="urn:microsoft.com/office/officeart/2005/8/layout/vList2"/>
    <dgm:cxn modelId="{3C273FD1-254D-4A25-A108-1346D8AC4430}" srcId="{C065677B-07E2-4A94-AE4C-0BD213B9AD80}" destId="{5137928A-542B-4AD5-855E-D92F87122E43}" srcOrd="1" destOrd="0" parTransId="{AE38F6F3-FEF9-4C2C-A7DD-763C4A285CB1}" sibTransId="{CD81FD49-05A6-40BE-AF11-6C45AABE7D26}"/>
    <dgm:cxn modelId="{56757F77-4186-444F-AAF8-47CE2DE59505}" srcId="{C065677B-07E2-4A94-AE4C-0BD213B9AD80}" destId="{0FE29B47-BD8B-4F59-8D4C-7BE4CCB0A746}" srcOrd="0" destOrd="0" parTransId="{0E1E7007-018F-4A17-B05E-727D576237F5}" sibTransId="{29AB544D-210D-43F4-9311-BEE87AE66142}"/>
    <dgm:cxn modelId="{AEBE823D-42D4-4683-9408-FF33C4690DD1}" type="presOf" srcId="{0FE29B47-BD8B-4F59-8D4C-7BE4CCB0A746}" destId="{192F9D14-184F-4DB3-81C2-8E6B82FAB0E7}" srcOrd="0" destOrd="0" presId="urn:microsoft.com/office/officeart/2005/8/layout/vList2"/>
    <dgm:cxn modelId="{2BB125A5-742E-4EC1-B096-D38E1D0001DD}" srcId="{0FE29B47-BD8B-4F59-8D4C-7BE4CCB0A746}" destId="{AE7989BD-06A3-46A8-BCDB-A6D5F1C81139}" srcOrd="0" destOrd="0" parTransId="{60B3F378-F51E-45DE-818D-8654E74DABE4}" sibTransId="{C8FD0331-5D35-4860-A621-6BCE48E5FFF2}"/>
    <dgm:cxn modelId="{52F90494-C5BA-4034-8E31-3C349490995A}" srcId="{5137928A-542B-4AD5-855E-D92F87122E43}" destId="{DACD8B2F-732D-43EE-B930-1CFAB791E5D3}" srcOrd="0" destOrd="0" parTransId="{D9A2ADF1-1C16-44D9-A567-3FE4B86A4110}" sibTransId="{D2BC9DCA-1DFF-4154-9C90-9337429369D7}"/>
    <dgm:cxn modelId="{25ECCD77-BFAC-4D20-A8EE-F600FEE1713C}" type="presOf" srcId="{5137928A-542B-4AD5-855E-D92F87122E43}" destId="{49CBCBA1-78BD-41F0-8A83-BD2906B6BCC2}" srcOrd="0" destOrd="0" presId="urn:microsoft.com/office/officeart/2005/8/layout/vList2"/>
    <dgm:cxn modelId="{837F49A5-FC2D-409B-B289-A0309D71484C}" type="presOf" srcId="{DACD8B2F-732D-43EE-B930-1CFAB791E5D3}" destId="{174605DB-F190-4DBA-A095-E9373B4C1DA6}" srcOrd="0" destOrd="0" presId="urn:microsoft.com/office/officeart/2005/8/layout/vList2"/>
    <dgm:cxn modelId="{5BE80128-167C-48D9-BD98-4CFD5F474795}" type="presOf" srcId="{C065677B-07E2-4A94-AE4C-0BD213B9AD80}" destId="{CBD4F909-3BCD-460A-8488-840DD03C27E8}" srcOrd="0" destOrd="0" presId="urn:microsoft.com/office/officeart/2005/8/layout/vList2"/>
    <dgm:cxn modelId="{2C1AA02D-5864-4175-9923-57A8A9E2FD33}" type="presParOf" srcId="{CBD4F909-3BCD-460A-8488-840DD03C27E8}" destId="{192F9D14-184F-4DB3-81C2-8E6B82FAB0E7}" srcOrd="0" destOrd="0" presId="urn:microsoft.com/office/officeart/2005/8/layout/vList2"/>
    <dgm:cxn modelId="{4F33B31D-AB69-4C86-95E9-CAE08792D513}" type="presParOf" srcId="{CBD4F909-3BCD-460A-8488-840DD03C27E8}" destId="{28469B5E-00E4-4F8F-9A9E-14D566D8F1C8}" srcOrd="1" destOrd="0" presId="urn:microsoft.com/office/officeart/2005/8/layout/vList2"/>
    <dgm:cxn modelId="{F3BD9109-A85D-4DB0-803E-ACC2B2A50C6A}" type="presParOf" srcId="{CBD4F909-3BCD-460A-8488-840DD03C27E8}" destId="{49CBCBA1-78BD-41F0-8A83-BD2906B6BCC2}" srcOrd="2" destOrd="0" presId="urn:microsoft.com/office/officeart/2005/8/layout/vList2"/>
    <dgm:cxn modelId="{BC3BAF08-11F9-4774-AFF5-A452922D5647}" type="presParOf" srcId="{CBD4F909-3BCD-460A-8488-840DD03C27E8}" destId="{174605DB-F190-4DBA-A095-E9373B4C1DA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5569F-B265-450C-BBD5-002E02DD3933}">
      <dsp:nvSpPr>
        <dsp:cNvPr id="0" name=""/>
        <dsp:cNvSpPr/>
      </dsp:nvSpPr>
      <dsp:spPr>
        <a:xfrm>
          <a:off x="0" y="717707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8CA1E2-A814-403C-AE6F-C0BFDB0E8E4B}">
      <dsp:nvSpPr>
        <dsp:cNvPr id="0" name=""/>
        <dsp:cNvSpPr/>
      </dsp:nvSpPr>
      <dsp:spPr>
        <a:xfrm>
          <a:off x="396240" y="61521"/>
          <a:ext cx="6614172" cy="11580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Brief, precise, and unambiguous description of a policy, procedure, or principle</a:t>
          </a:r>
          <a:endParaRPr lang="en-CA" sz="2400" kern="1200" dirty="0"/>
        </a:p>
      </dsp:txBody>
      <dsp:txXfrm>
        <a:off x="452770" y="118051"/>
        <a:ext cx="6501112" cy="1044965"/>
      </dsp:txXfrm>
    </dsp:sp>
    <dsp:sp modelId="{8521CB05-CC9E-4C5F-829C-06A49ED24C7A}">
      <dsp:nvSpPr>
        <dsp:cNvPr id="0" name=""/>
        <dsp:cNvSpPr/>
      </dsp:nvSpPr>
      <dsp:spPr>
        <a:xfrm>
          <a:off x="0" y="2414292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2A5E4-799B-4C4D-9C46-547F1AA91C23}">
      <dsp:nvSpPr>
        <dsp:cNvPr id="0" name=""/>
        <dsp:cNvSpPr/>
      </dsp:nvSpPr>
      <dsp:spPr>
        <a:xfrm>
          <a:off x="396240" y="1758107"/>
          <a:ext cx="6614172" cy="11580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Help define the basic building blocks for data </a:t>
          </a:r>
          <a:endParaRPr lang="en-CA" sz="2400" kern="1200" dirty="0"/>
        </a:p>
      </dsp:txBody>
      <dsp:txXfrm>
        <a:off x="452770" y="1814637"/>
        <a:ext cx="6501112" cy="1044965"/>
      </dsp:txXfrm>
    </dsp:sp>
    <dsp:sp modelId="{BC8C8F89-8C45-4CCE-9E97-8F6DC7F3739F}">
      <dsp:nvSpPr>
        <dsp:cNvPr id="0" name=""/>
        <dsp:cNvSpPr/>
      </dsp:nvSpPr>
      <dsp:spPr>
        <a:xfrm>
          <a:off x="0" y="4110878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252C48-8516-4746-B4D5-8E0DEC486845}">
      <dsp:nvSpPr>
        <dsp:cNvPr id="0" name=""/>
        <dsp:cNvSpPr/>
      </dsp:nvSpPr>
      <dsp:spPr>
        <a:xfrm>
          <a:off x="396240" y="3454692"/>
          <a:ext cx="6614172" cy="11580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Describe the main and distinguishing characteristics of the data</a:t>
          </a:r>
          <a:endParaRPr lang="en-CA" sz="2400" kern="1200" dirty="0"/>
        </a:p>
      </dsp:txBody>
      <dsp:txXfrm>
        <a:off x="452770" y="3511222"/>
        <a:ext cx="6501112" cy="10449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C68309-6962-4FF5-8B80-3C9A91A7FBD2}">
      <dsp:nvSpPr>
        <dsp:cNvPr id="0" name=""/>
        <dsp:cNvSpPr/>
      </dsp:nvSpPr>
      <dsp:spPr>
        <a:xfrm>
          <a:off x="0" y="478631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Company managers</a:t>
          </a:r>
          <a:endParaRPr lang="en-US" sz="2900" kern="1200" dirty="0"/>
        </a:p>
      </dsp:txBody>
      <dsp:txXfrm>
        <a:off x="0" y="478631"/>
        <a:ext cx="2428875" cy="1457324"/>
      </dsp:txXfrm>
    </dsp:sp>
    <dsp:sp modelId="{6408D1CF-4E44-4544-936F-0C0E152F51BC}">
      <dsp:nvSpPr>
        <dsp:cNvPr id="0" name=""/>
        <dsp:cNvSpPr/>
      </dsp:nvSpPr>
      <dsp:spPr>
        <a:xfrm>
          <a:off x="2671762" y="478631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smtClean="0"/>
            <a:t>Policy makers</a:t>
          </a:r>
          <a:endParaRPr lang="en-US" sz="2900" kern="1200" dirty="0"/>
        </a:p>
      </dsp:txBody>
      <dsp:txXfrm>
        <a:off x="2671762" y="478631"/>
        <a:ext cx="2428875" cy="1457324"/>
      </dsp:txXfrm>
    </dsp:sp>
    <dsp:sp modelId="{1B6FEC7C-5BBA-46A0-9867-DD7D43324B4B}">
      <dsp:nvSpPr>
        <dsp:cNvPr id="0" name=""/>
        <dsp:cNvSpPr/>
      </dsp:nvSpPr>
      <dsp:spPr>
        <a:xfrm>
          <a:off x="5343525" y="478631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smtClean="0"/>
            <a:t>Department managers</a:t>
          </a:r>
          <a:endParaRPr lang="en-US" sz="2900" kern="1200"/>
        </a:p>
      </dsp:txBody>
      <dsp:txXfrm>
        <a:off x="5343525" y="478631"/>
        <a:ext cx="2428875" cy="1457324"/>
      </dsp:txXfrm>
    </dsp:sp>
    <dsp:sp modelId="{8B3BE074-0F4B-4F41-BC7E-8EA58006E3E6}">
      <dsp:nvSpPr>
        <dsp:cNvPr id="0" name=""/>
        <dsp:cNvSpPr/>
      </dsp:nvSpPr>
      <dsp:spPr>
        <a:xfrm>
          <a:off x="0" y="2178843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smtClean="0"/>
            <a:t>Written documentation</a:t>
          </a:r>
          <a:endParaRPr lang="en-US" sz="2900" kern="1200"/>
        </a:p>
      </dsp:txBody>
      <dsp:txXfrm>
        <a:off x="0" y="2178843"/>
        <a:ext cx="2428875" cy="1457324"/>
      </dsp:txXfrm>
    </dsp:sp>
    <dsp:sp modelId="{73B10709-A085-49D6-998C-F8DC6A2B5545}">
      <dsp:nvSpPr>
        <dsp:cNvPr id="0" name=""/>
        <dsp:cNvSpPr/>
      </dsp:nvSpPr>
      <dsp:spPr>
        <a:xfrm>
          <a:off x="2667001" y="2133593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smtClean="0"/>
            <a:t>Direct interviews with end users</a:t>
          </a:r>
          <a:endParaRPr lang="en-US" sz="2900" kern="1200"/>
        </a:p>
      </dsp:txBody>
      <dsp:txXfrm>
        <a:off x="2667001" y="2133593"/>
        <a:ext cx="2428875" cy="1457324"/>
      </dsp:txXfrm>
    </dsp:sp>
    <dsp:sp modelId="{A23C815C-B21F-4EFD-AA71-08F6300DF638}">
      <dsp:nvSpPr>
        <dsp:cNvPr id="0" name=""/>
        <dsp:cNvSpPr/>
      </dsp:nvSpPr>
      <dsp:spPr>
        <a:xfrm>
          <a:off x="5343525" y="2178843"/>
          <a:ext cx="2428875" cy="14573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Industry Standards</a:t>
          </a:r>
          <a:endParaRPr lang="en-US" sz="2900" kern="1200" dirty="0"/>
        </a:p>
      </dsp:txBody>
      <dsp:txXfrm>
        <a:off x="5343525" y="2178843"/>
        <a:ext cx="2428875" cy="14573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F9D14-184F-4DB3-81C2-8E6B82FAB0E7}">
      <dsp:nvSpPr>
        <dsp:cNvPr id="0" name=""/>
        <dsp:cNvSpPr/>
      </dsp:nvSpPr>
      <dsp:spPr>
        <a:xfrm>
          <a:off x="0" y="4649"/>
          <a:ext cx="8458200" cy="1067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/>
            <a:t>Optional participation</a:t>
          </a:r>
          <a:endParaRPr lang="en-US" sz="3200" kern="1200" dirty="0"/>
        </a:p>
      </dsp:txBody>
      <dsp:txXfrm>
        <a:off x="52089" y="56738"/>
        <a:ext cx="8354022" cy="962862"/>
      </dsp:txXfrm>
    </dsp:sp>
    <dsp:sp modelId="{28469B5E-00E4-4F8F-9A9E-14D566D8F1C8}">
      <dsp:nvSpPr>
        <dsp:cNvPr id="0" name=""/>
        <dsp:cNvSpPr/>
      </dsp:nvSpPr>
      <dsp:spPr>
        <a:xfrm>
          <a:off x="0" y="1071689"/>
          <a:ext cx="8458200" cy="11799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548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kern="1200" dirty="0" smtClean="0"/>
            <a:t>One entity occurrence does not require a corresponding entity occurrence in a particular relationship</a:t>
          </a:r>
          <a:endParaRPr lang="en-IN" sz="2800" kern="1200" dirty="0"/>
        </a:p>
      </dsp:txBody>
      <dsp:txXfrm>
        <a:off x="0" y="1071689"/>
        <a:ext cx="8458200" cy="1179900"/>
      </dsp:txXfrm>
    </dsp:sp>
    <dsp:sp modelId="{49CBCBA1-78BD-41F0-8A83-BD2906B6BCC2}">
      <dsp:nvSpPr>
        <dsp:cNvPr id="0" name=""/>
        <dsp:cNvSpPr/>
      </dsp:nvSpPr>
      <dsp:spPr>
        <a:xfrm>
          <a:off x="0" y="2251590"/>
          <a:ext cx="8458200" cy="1067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/>
            <a:t>Mandatory participation</a:t>
          </a:r>
          <a:endParaRPr lang="en-US" sz="3200" kern="1200" dirty="0"/>
        </a:p>
      </dsp:txBody>
      <dsp:txXfrm>
        <a:off x="52089" y="2303679"/>
        <a:ext cx="8354022" cy="962862"/>
      </dsp:txXfrm>
    </dsp:sp>
    <dsp:sp modelId="{174605DB-F190-4DBA-A095-E9373B4C1DA6}">
      <dsp:nvSpPr>
        <dsp:cNvPr id="0" name=""/>
        <dsp:cNvSpPr/>
      </dsp:nvSpPr>
      <dsp:spPr>
        <a:xfrm>
          <a:off x="0" y="3318630"/>
          <a:ext cx="84582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548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kern="1200" dirty="0" smtClean="0"/>
            <a:t>One entity occurrence requires a corresponding entity occurrence in a particular relationship</a:t>
          </a:r>
          <a:endParaRPr lang="en-IN" sz="2800" kern="1200" dirty="0"/>
        </a:p>
      </dsp:txBody>
      <dsp:txXfrm>
        <a:off x="0" y="3318630"/>
        <a:ext cx="84582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6988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8916988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0921FC17-F3A6-4E9D-9B03-76030A4E5A8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5012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229" tIns="47114" rIns="94229" bIns="47114" numCol="1" anchor="t" anchorCtr="0" compatLnSpc="1">
            <a:prstTxWarp prst="textNoShape">
              <a:avLst/>
            </a:prstTxWarp>
          </a:bodyPr>
          <a:lstStyle>
            <a:lvl1pPr defTabSz="942975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229" tIns="47114" rIns="94229" bIns="47114" numCol="1" anchor="t" anchorCtr="0" compatLnSpc="1">
            <a:prstTxWarp prst="textNoShape">
              <a:avLst/>
            </a:prstTxWarp>
          </a:bodyPr>
          <a:lstStyle>
            <a:lvl1pPr algn="r" defTabSz="942975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4913" y="704850"/>
            <a:ext cx="4692650" cy="35194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459288"/>
            <a:ext cx="5683250" cy="422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229" tIns="47114" rIns="94229" bIns="471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6988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229" tIns="47114" rIns="94229" bIns="47114" numCol="1" anchor="b" anchorCtr="0" compatLnSpc="1">
            <a:prstTxWarp prst="textNoShape">
              <a:avLst/>
            </a:prstTxWarp>
          </a:bodyPr>
          <a:lstStyle>
            <a:lvl1pPr defTabSz="942975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6988"/>
            <a:ext cx="307816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229" tIns="47114" rIns="94229" bIns="47114" numCol="1" anchor="b" anchorCtr="0" compatLnSpc="1">
            <a:prstTxWarp prst="textNoShape">
              <a:avLst/>
            </a:prstTxWarp>
          </a:bodyPr>
          <a:lstStyle>
            <a:lvl1pPr algn="r" defTabSz="942975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BBAB363-DE78-4E00-AA78-DC0FED294C4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473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F8F76A3-B90A-496A-948B-A45D8D8343FB}" type="slidenum">
              <a:rPr lang="en-US" altLang="en-US" smtClean="0"/>
              <a:pPr eaLnBrk="1" hangingPunct="1">
                <a:spcBef>
                  <a:spcPct val="0"/>
                </a:spcBef>
              </a:pPr>
              <a:t>2</a:t>
            </a:fld>
            <a:endParaRPr lang="en-US" altLang="en-US" smtClean="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881995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65436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91212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191118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103230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B734462-145B-497B-80FB-309AAF8EAE54}" type="slidenum">
              <a:rPr lang="en-US" altLang="en-US" smtClean="0"/>
              <a:pPr eaLnBrk="1" hangingPunct="1">
                <a:spcBef>
                  <a:spcPct val="0"/>
                </a:spcBef>
              </a:pPr>
              <a:t>40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977149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2B989DB2-DE74-4F1A-A3E9-A9B6B632B51D}" type="slidenum">
              <a:rPr lang="en-US" altLang="en-US" smtClean="0"/>
              <a:pPr eaLnBrk="1" hangingPunct="1">
                <a:spcBef>
                  <a:spcPct val="0"/>
                </a:spcBef>
              </a:pPr>
              <a:t>42</a:t>
            </a:fld>
            <a:endParaRPr lang="en-US" altLang="en-US" smtClean="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541307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A37AA8CC-417B-4230-9DFC-93BEDE350AC6}" type="slidenum">
              <a:rPr lang="en-US" altLang="en-US" smtClean="0"/>
              <a:pPr eaLnBrk="1" hangingPunct="1">
                <a:spcBef>
                  <a:spcPct val="0"/>
                </a:spcBef>
              </a:pPr>
              <a:t>44</a:t>
            </a:fld>
            <a:endParaRPr lang="en-US" altLang="en-US" smtClean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2699498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03303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B533415-B4E6-4C6E-BFB7-2C6BD23053AB}" type="slidenum">
              <a:rPr lang="en-US" altLang="en-US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723052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62F1D6-F1D5-40E1-A084-6CBDF4FC6F23}" type="slidenum">
              <a:rPr lang="en-US" altLang="en-US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mtClean="0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45324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62F1D6-F1D5-40E1-A084-6CBDF4FC6F23}" type="slidenum">
              <a:rPr lang="en-US" altLang="en-US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mtClean="0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90772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190653A-D3F9-479B-9474-EB57A3F19ACC}" type="slidenum">
              <a:rPr lang="en-US" altLang="en-US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mtClean="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260615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7856638-1667-4583-9C1D-08DE2FFE2AC4}" type="slidenum">
              <a:rPr lang="en-US" altLang="en-US" smtClean="0"/>
              <a:pPr eaLnBrk="1" hangingPunct="1">
                <a:spcBef>
                  <a:spcPct val="0"/>
                </a:spcBef>
              </a:pPr>
              <a:t>19</a:t>
            </a:fld>
            <a:endParaRPr lang="en-US" altLang="en-US" smtClean="0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438449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07EB56B-9C98-4278-9C4C-B7B8F89AFF23}" type="slidenum">
              <a:rPr lang="en-US" altLang="en-US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mtClean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332644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711BDF0-427B-4BFD-8580-664F623D89F8}" type="slidenum">
              <a:rPr lang="en-US" altLang="en-US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mtClean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40881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71E3453-48A8-4504-BAE8-F6DBF54E4CC9}" type="slidenum">
              <a:rPr lang="en-US" altLang="en-US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658711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flipV="1">
            <a:off x="0" y="4137025"/>
            <a:ext cx="9144000" cy="4603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 useBgFill="1">
        <p:nvSpPr>
          <p:cNvPr id="4" name="Rounded Rectangle 3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 useBgFill="1">
        <p:nvSpPr>
          <p:cNvPr id="5" name="Rounded Rectangle 4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962400"/>
            <a:ext cx="9144000" cy="244475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970338"/>
            <a:ext cx="9144000" cy="141287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3970338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77788"/>
            <a:ext cx="6629400" cy="385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7"/>
          <p:cNvSpPr txBox="1">
            <a:spLocks noChangeArrowheads="1"/>
          </p:cNvSpPr>
          <p:nvPr userDrawn="1"/>
        </p:nvSpPr>
        <p:spPr bwMode="auto">
          <a:xfrm>
            <a:off x="1257300" y="117475"/>
            <a:ext cx="6629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en-US" sz="2000" b="1" smtClean="0">
                <a:solidFill>
                  <a:schemeClr val="bg1"/>
                </a:solidFill>
              </a:rPr>
              <a:t>Database Systems</a:t>
            </a:r>
          </a:p>
          <a:p>
            <a:pPr algn="ctr" eaLnBrk="1" hangingPunct="1">
              <a:defRPr/>
            </a:pPr>
            <a:r>
              <a:rPr lang="en-US" altLang="en-US" sz="2000" b="1" smtClean="0">
                <a:solidFill>
                  <a:schemeClr val="bg1"/>
                </a:solidFill>
              </a:rPr>
              <a:t>Design, Implementation, and Management</a:t>
            </a:r>
          </a:p>
        </p:txBody>
      </p:sp>
      <p:sp>
        <p:nvSpPr>
          <p:cNvPr id="12" name="TextBox 18"/>
          <p:cNvSpPr txBox="1">
            <a:spLocks noChangeArrowheads="1"/>
          </p:cNvSpPr>
          <p:nvPr userDrawn="1"/>
        </p:nvSpPr>
        <p:spPr bwMode="auto">
          <a:xfrm>
            <a:off x="76200" y="77788"/>
            <a:ext cx="7620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11e</a:t>
            </a:r>
          </a:p>
        </p:txBody>
      </p:sp>
      <p:sp>
        <p:nvSpPr>
          <p:cNvPr id="13" name="TextBox 24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en-US" sz="900" smtClean="0">
                <a:solidFill>
                  <a:srgbClr val="262626"/>
                </a:solidFill>
                <a:latin typeface="Calibri" pitchFamily="34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138" y="3529013"/>
            <a:ext cx="2249487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584293" y="4724400"/>
            <a:ext cx="6324600" cy="1295400"/>
          </a:xfrm>
        </p:spPr>
        <p:txBody>
          <a:bodyPr>
            <a:noAutofit/>
          </a:bodyPr>
          <a:lstStyle>
            <a:lvl1pPr marL="64008" indent="0" algn="ctr">
              <a:buNone/>
              <a:defRPr sz="4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518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C17721-2892-4F50-B69B-EA1B84BD3F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20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F96386-9996-40C0-97EB-08BF27558D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3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6CE40A-B03C-468A-9D0B-E8936395361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773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A79E7E-BA07-4506-89D9-B4DF6C2FF6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51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19AC4A-EE5C-455D-BFFA-2B897FFFFB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/>
          <a:lstStyle>
            <a:lvl1pPr>
              <a:defRPr sz="4000" b="0" i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25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rtlCol="0"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21A10E87-C405-469E-9307-D3074FB67D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27"/>
          <p:cNvSpPr>
            <a:spLocks noGrp="1"/>
          </p:cNvSpPr>
          <p:nvPr>
            <p:ph type="ftr" sz="quarter" idx="12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 rtlCol="0"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4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363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038" y="1588"/>
            <a:ext cx="7620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6A537-A217-48CF-A151-3F2121E931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8D11A1-1B98-4017-9C98-662F5925D8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5B5C9F-CC90-42DE-8780-CE43197814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54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48B5B7-A0B0-43AE-BC8D-EBCA8A2996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8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ounded Rectangle 3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7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89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200">
                <a:solidFill>
                  <a:schemeClr val="tx1"/>
                </a:solidFill>
                <a:cs typeface="+mn-cs"/>
              </a:defRPr>
            </a:lvl1pPr>
          </a:lstStyle>
          <a:p>
            <a:pPr>
              <a:defRPr/>
            </a:pPr>
            <a:fld id="{47B4CEEA-67E3-4E4D-A97C-41C9B4C8F65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33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en-US" sz="900" smtClean="0">
                <a:solidFill>
                  <a:srgbClr val="262626"/>
                </a:solidFill>
                <a:latin typeface="Calibri" pitchFamily="34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28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n-lt"/>
          <a:ea typeface="+mj-ea"/>
          <a:cs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Arial" charset="0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7225" indent="-2460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itchFamily="2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22338" indent="-21907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179513" indent="-20002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hyperlink" Target="https://en.wikipedia.org/wiki/Abstract_art#/media/File:Vassily_Kandinsky,_1912_-_Improvisation_27,_Garden_of_Love_II.jp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 smtClean="0"/>
              <a:t>Chapters 2, 4</a:t>
            </a:r>
          </a:p>
          <a:p>
            <a:r>
              <a:rPr lang="en-US" altLang="en-US" dirty="0" smtClean="0"/>
              <a:t>ER Modeling</a:t>
            </a:r>
          </a:p>
          <a:p>
            <a:endParaRPr lang="en-US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ER Building Blocks</a:t>
            </a:r>
          </a:p>
        </p:txBody>
      </p:sp>
      <p:sp>
        <p:nvSpPr>
          <p:cNvPr id="17411" name="Rectangle 5"/>
          <p:cNvSpPr>
            <a:spLocks noGrp="1" noChangeArrowheads="1"/>
          </p:cNvSpPr>
          <p:nvPr>
            <p:ph idx="1"/>
          </p:nvPr>
        </p:nvSpPr>
        <p:spPr>
          <a:xfrm>
            <a:off x="685800" y="1524000"/>
            <a:ext cx="7772400" cy="4724400"/>
          </a:xfrm>
        </p:spPr>
        <p:txBody>
          <a:bodyPr/>
          <a:lstStyle/>
          <a:p>
            <a:pPr eaLnBrk="1" hangingPunct="1"/>
            <a:r>
              <a:rPr lang="en-US" altLang="en-US" b="1" dirty="0" smtClean="0"/>
              <a:t>Entities</a:t>
            </a:r>
            <a:r>
              <a:rPr lang="en-US" altLang="en-US" dirty="0" smtClean="0"/>
              <a:t>: Distinct objects used to collect and store data. Comprised of:</a:t>
            </a:r>
          </a:p>
          <a:p>
            <a:pPr eaLnBrk="1" hangingPunct="1"/>
            <a:r>
              <a:rPr lang="en-US" altLang="en-US" b="1" dirty="0" smtClean="0"/>
              <a:t>Attributes</a:t>
            </a:r>
            <a:r>
              <a:rPr lang="en-US" altLang="en-US" dirty="0" smtClean="0"/>
              <a:t>: Characteristics about an entity</a:t>
            </a:r>
          </a:p>
          <a:p>
            <a:pPr eaLnBrk="1" hangingPunct="1"/>
            <a:r>
              <a:rPr lang="en-US" altLang="en-US" b="1" dirty="0" smtClean="0"/>
              <a:t>Relationships</a:t>
            </a:r>
            <a:r>
              <a:rPr lang="en-US" altLang="en-US" dirty="0" smtClean="0"/>
              <a:t>: related attributes that link two entities.</a:t>
            </a:r>
          </a:p>
          <a:p>
            <a:pPr eaLnBrk="1" hangingPunct="1"/>
            <a:endParaRPr lang="en-US" alt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Entity 1 (CAR)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Car Entity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Car Attributes (characteristics)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/>
              <a:t>-</a:t>
            </a:r>
            <a:endParaRPr lang="en-US" dirty="0" smtClean="0"/>
          </a:p>
          <a:p>
            <a:pPr marL="566737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14" name="Picture 4" descr="http://fc07.deviantart.net/fs38/f/2008/322/8/6/Jason_Statham__s_BMW_M3_by_Neo_Duelist.jpg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34665"/>
            <a:ext cx="4041775" cy="3233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838200" y="3962400"/>
            <a:ext cx="3200400" cy="1981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1A10E87-C405-469E-9307-D3074FB67DE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787889"/>
            <a:ext cx="3369916" cy="2983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822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Entity as a table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732154"/>
              </p:ext>
            </p:extLst>
          </p:nvPr>
        </p:nvGraphicFramePr>
        <p:xfrm>
          <a:off x="457200" y="1600200"/>
          <a:ext cx="70760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2639"/>
                <a:gridCol w="951230"/>
                <a:gridCol w="1103630"/>
                <a:gridCol w="887730"/>
                <a:gridCol w="156083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OWNER_ID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1GYFK36299R035007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BMW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5TDFHVPCG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WAUCFAFR9EA386228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BMW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6HRGFITSJ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YV1960AS2A1981766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Subaru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Outback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5MZINQEAT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3528987" y="1905000"/>
            <a:ext cx="609600" cy="2514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90800" y="4343400"/>
            <a:ext cx="46217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Name: MAKE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Data Type: </a:t>
            </a:r>
            <a:r>
              <a:rPr lang="en-US" sz="1800" dirty="0" err="1" smtClean="0"/>
              <a:t>varchar</a:t>
            </a:r>
            <a:r>
              <a:rPr lang="en-US" sz="1800" dirty="0" smtClean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Size: 12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Description: Make will store car’s make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1219200" y="3646025"/>
            <a:ext cx="5887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Metadata is the DBA’s responsibility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6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Entity 2 (DRIVER)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Driver Entity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Driver Attributes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 smtClean="0"/>
              <a:t>-</a:t>
            </a:r>
          </a:p>
          <a:p>
            <a:pPr marL="566737" indent="-457200">
              <a:buFont typeface="+mj-lt"/>
              <a:buAutoNum type="arabicPeriod"/>
            </a:pPr>
            <a:r>
              <a:rPr lang="en-US" dirty="0"/>
              <a:t>-</a:t>
            </a:r>
          </a:p>
        </p:txBody>
      </p:sp>
      <p:pic>
        <p:nvPicPr>
          <p:cNvPr id="14" name="Picture 4" descr="http://fc07.deviantart.net/fs38/f/2008/322/8/6/Jason_Statham__s_BMW_M3_by_Neo_Duelist.jpg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34665"/>
            <a:ext cx="4041775" cy="3233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3124200" y="3438163"/>
            <a:ext cx="762000" cy="1143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1A10E87-C405-469E-9307-D3074FB67DE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786742"/>
            <a:ext cx="3324225" cy="2917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393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7440985"/>
              </p:ext>
            </p:extLst>
          </p:nvPr>
        </p:nvGraphicFramePr>
        <p:xfrm>
          <a:off x="533400" y="1632226"/>
          <a:ext cx="649859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830"/>
                <a:gridCol w="1645920"/>
                <a:gridCol w="1645920"/>
                <a:gridCol w="16459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LICENSE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5TDFHVPCG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Statham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England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6HRGFITSJ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 Angeles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5MZINQEAT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Elliot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Texas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 Entity as a table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048000" y="1789253"/>
            <a:ext cx="609600" cy="2590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0400" y="4380053"/>
            <a:ext cx="47416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Name: LNAME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Data Type: </a:t>
            </a:r>
            <a:r>
              <a:rPr lang="en-US" sz="1800" dirty="0" err="1" smtClean="0"/>
              <a:t>varchar</a:t>
            </a:r>
            <a:r>
              <a:rPr lang="en-US" sz="1800" dirty="0" smtClean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Size: 24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Description: Captures driver’s last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19200" y="3646025"/>
            <a:ext cx="5887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Metadata is the DBA’s responsibility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52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Entities Relate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Relationship</a:t>
            </a:r>
            <a:r>
              <a:rPr lang="en-US" altLang="en-US" dirty="0"/>
              <a:t>: Describes an association among entities</a:t>
            </a:r>
          </a:p>
          <a:p>
            <a:pPr lvl="1" eaLnBrk="1" hangingPunct="1"/>
            <a:r>
              <a:rPr lang="en-US" altLang="en-US" b="1" dirty="0"/>
              <a:t>One-to-many (1:M)</a:t>
            </a:r>
            <a:endParaRPr lang="en-US" altLang="en-US" dirty="0"/>
          </a:p>
          <a:p>
            <a:pPr lvl="1" eaLnBrk="1" hangingPunct="1"/>
            <a:r>
              <a:rPr lang="en-US" altLang="en-US" b="1" dirty="0"/>
              <a:t>Many-to-many (M:N or M:M)</a:t>
            </a:r>
            <a:endParaRPr lang="en-US" altLang="en-US" dirty="0"/>
          </a:p>
          <a:p>
            <a:pPr lvl="1" eaLnBrk="1" hangingPunct="1"/>
            <a:r>
              <a:rPr lang="en-US" altLang="en-US" b="1" dirty="0"/>
              <a:t>One-to-one (1:1</a:t>
            </a:r>
            <a:r>
              <a:rPr lang="en-US" altLang="en-US" b="1" dirty="0" smtClean="0"/>
              <a:t>)</a:t>
            </a:r>
            <a:endParaRPr lang="en-US" altLang="en-US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" y="4495800"/>
            <a:ext cx="8991600" cy="195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6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of Driver to Car?</a:t>
            </a:r>
            <a:endParaRPr lang="en-US" dirty="0"/>
          </a:p>
        </p:txBody>
      </p:sp>
      <p:graphicFrame>
        <p:nvGraphicFramePr>
          <p:cNvPr id="16" name="Content Placeholder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5033868"/>
              </p:ext>
            </p:extLst>
          </p:nvPr>
        </p:nvGraphicFramePr>
        <p:xfrm>
          <a:off x="533400" y="1905000"/>
          <a:ext cx="649859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830"/>
                <a:gridCol w="1645920"/>
                <a:gridCol w="1645920"/>
                <a:gridCol w="16459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LICENSE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5TDFHVPCG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Statham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England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6HRGFITSJ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 Angeles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5MZINQEAT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Elliot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Texas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1371600" y="2514600"/>
            <a:ext cx="5029200" cy="30480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03608" y="4038600"/>
            <a:ext cx="67617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 to many since 1 driver can own zero or many cars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3400" y="3465493"/>
            <a:ext cx="693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many cars can 1 driver legally own?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graphicFrame>
        <p:nvGraphicFramePr>
          <p:cNvPr id="10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8849438"/>
              </p:ext>
            </p:extLst>
          </p:nvPr>
        </p:nvGraphicFramePr>
        <p:xfrm>
          <a:off x="685800" y="5181600"/>
          <a:ext cx="70760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2639"/>
                <a:gridCol w="951230"/>
                <a:gridCol w="1103630"/>
                <a:gridCol w="887730"/>
                <a:gridCol w="156083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OWNER_ID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1GYFK36299R035007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BMW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5TDFHVPCG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WAUCFAFR9EA386228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BMW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6HRGFITSJ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YV1960AS2A1981766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Subaru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Outback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5MZINQEAT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 descr="http://i.ytimg.com/vi/UkMQfOJkQqQ/maxresdefaul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52600"/>
            <a:ext cx="7470775" cy="420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9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5943600"/>
            <a:ext cx="8809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Which table, captures information from the other? And why?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7" y="2548731"/>
            <a:ext cx="62960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259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Constraint</a:t>
            </a:r>
            <a:r>
              <a:rPr lang="en-US" altLang="en-US" dirty="0"/>
              <a:t>: Set of rules </a:t>
            </a:r>
            <a:r>
              <a:rPr lang="en-US" altLang="en-US" dirty="0" smtClean="0"/>
              <a:t>that ensure </a:t>
            </a:r>
            <a:r>
              <a:rPr lang="en-US" altLang="en-US" dirty="0"/>
              <a:t>data integrity </a:t>
            </a:r>
            <a:r>
              <a:rPr lang="en-US" altLang="en-US" dirty="0" smtClean="0"/>
              <a:t>(driven by business </a:t>
            </a:r>
            <a:r>
              <a:rPr lang="en-US" altLang="en-US" dirty="0"/>
              <a:t>rules</a:t>
            </a:r>
            <a:r>
              <a:rPr lang="en-US" altLang="en-US" dirty="0" smtClean="0"/>
              <a:t>)</a:t>
            </a:r>
          </a:p>
          <a:p>
            <a:pPr lvl="1"/>
            <a:r>
              <a:rPr lang="en-US" altLang="en-US" dirty="0" smtClean="0"/>
              <a:t>VIN &gt; 0 and 17 digits long</a:t>
            </a:r>
          </a:p>
          <a:p>
            <a:pPr lvl="1"/>
            <a:r>
              <a:rPr lang="en-US" altLang="en-US" dirty="0" smtClean="0"/>
              <a:t>Model Year &lt; </a:t>
            </a:r>
            <a:r>
              <a:rPr lang="en-US" altLang="en-US" dirty="0" err="1" smtClean="0"/>
              <a:t>Current_Year</a:t>
            </a:r>
            <a:r>
              <a:rPr lang="en-US" altLang="en-US" dirty="0" smtClean="0"/>
              <a:t> + 1, Odometer &gt; 0</a:t>
            </a:r>
          </a:p>
          <a:p>
            <a:r>
              <a:rPr lang="en-US" altLang="en-US" dirty="0" smtClean="0"/>
              <a:t>Constraints are often defined by a set of </a:t>
            </a:r>
            <a:r>
              <a:rPr lang="en-US" altLang="en-US" b="1" dirty="0" smtClean="0"/>
              <a:t>Business Rules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4114800"/>
            <a:ext cx="6238875" cy="2553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487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cs typeface="Arial" charset="0"/>
              </a:rPr>
              <a:t>Business Rules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449922197"/>
              </p:ext>
            </p:extLst>
          </p:nvPr>
        </p:nvGraphicFramePr>
        <p:xfrm>
          <a:off x="685800" y="1371600"/>
          <a:ext cx="7924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Learning Objectives</a:t>
            </a:r>
          </a:p>
        </p:txBody>
      </p:sp>
      <p:sp>
        <p:nvSpPr>
          <p:cNvPr id="1331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 dirty="0" smtClean="0"/>
              <a:t> This class covers:</a:t>
            </a:r>
          </a:p>
          <a:p>
            <a:pPr lvl="1"/>
            <a:r>
              <a:rPr lang="en-US" altLang="en-US" sz="2400" dirty="0" smtClean="0"/>
              <a:t>Basic </a:t>
            </a:r>
            <a:r>
              <a:rPr lang="en-US" altLang="en-US" sz="2400" dirty="0"/>
              <a:t>building blocks </a:t>
            </a:r>
            <a:r>
              <a:rPr lang="en-US" altLang="en-US" sz="2400" dirty="0" smtClean="0"/>
              <a:t>of data-modeling</a:t>
            </a:r>
          </a:p>
          <a:p>
            <a:pPr lvl="1"/>
            <a:r>
              <a:rPr lang="en-US" altLang="en-US" sz="2400" dirty="0" smtClean="0"/>
              <a:t>RDBMS (briefly) </a:t>
            </a:r>
          </a:p>
          <a:p>
            <a:pPr lvl="1"/>
            <a:r>
              <a:rPr lang="en-US" altLang="en-US" sz="2400" dirty="0" smtClean="0"/>
              <a:t>Relational data modeling</a:t>
            </a:r>
          </a:p>
          <a:p>
            <a:pPr lvl="1"/>
            <a:r>
              <a:rPr lang="en-US" altLang="en-US" sz="2400" dirty="0" smtClean="0"/>
              <a:t>How business </a:t>
            </a:r>
            <a:r>
              <a:rPr lang="en-US" altLang="en-US" sz="2400" dirty="0"/>
              <a:t>rules </a:t>
            </a:r>
            <a:r>
              <a:rPr lang="en-US" altLang="en-US" sz="2400" dirty="0" smtClean="0"/>
              <a:t>influence DB design</a:t>
            </a:r>
          </a:p>
          <a:p>
            <a:pPr lvl="1"/>
            <a:r>
              <a:rPr lang="en-US" altLang="en-US" sz="2400" dirty="0" smtClean="0"/>
              <a:t>Evolution of major data models</a:t>
            </a:r>
          </a:p>
          <a:p>
            <a:pPr marL="411162" lvl="1" indent="0">
              <a:buNone/>
            </a:pPr>
            <a:r>
              <a:rPr lang="en-US" altLang="en-US" sz="2400" dirty="0" smtClean="0"/>
              <a:t>	</a:t>
            </a:r>
            <a:r>
              <a:rPr lang="en-US" altLang="en-US" sz="2400" i="1" dirty="0" smtClean="0"/>
              <a:t>if </a:t>
            </a:r>
            <a:r>
              <a:rPr lang="en-US" altLang="en-US" sz="2400" i="1" dirty="0"/>
              <a:t>you are not sleeping…</a:t>
            </a:r>
          </a:p>
          <a:p>
            <a:pPr lvl="1"/>
            <a:r>
              <a:rPr lang="en-US" altLang="en-US" sz="2400" dirty="0" smtClean="0"/>
              <a:t>Advanced Data Modeling		</a:t>
            </a:r>
            <a:endParaRPr lang="en-US" altLang="en-US" sz="2400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Sources of Business Rules</a:t>
            </a:r>
            <a:endParaRPr lang="en-US" altLang="en-US" dirty="0" smtClean="0">
              <a:solidFill>
                <a:srgbClr val="FF0000"/>
              </a:solidFill>
              <a:cs typeface="Arial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068701372"/>
              </p:ext>
            </p:extLst>
          </p:nvPr>
        </p:nvGraphicFramePr>
        <p:xfrm>
          <a:off x="685800" y="1524000"/>
          <a:ext cx="77724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429000" y="5791200"/>
            <a:ext cx="2063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Examples? 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2667000" y="5257800"/>
            <a:ext cx="762000" cy="5334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4460692" y="5081587"/>
            <a:ext cx="0" cy="685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448300" y="5333999"/>
            <a:ext cx="1066800" cy="5334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953000" y="3352801"/>
            <a:ext cx="1181100" cy="22478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743200" y="3200401"/>
            <a:ext cx="1181100" cy="24002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419600" y="3352801"/>
            <a:ext cx="58922" cy="243839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324600" y="5029200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MD5, WEP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57600" y="1676400"/>
            <a:ext cx="1722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Speed 65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19136" y="1938010"/>
            <a:ext cx="7815263" cy="32232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If I am storing an MD5 hashed password, what should the size of my field be?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3" grpId="0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mtClean="0"/>
              <a:t>Reasons for Identifying and Documenting Business Rules</a:t>
            </a:r>
          </a:p>
        </p:txBody>
      </p:sp>
      <p:sp>
        <p:nvSpPr>
          <p:cNvPr id="20483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0000CC"/>
                </a:solidFill>
              </a:rPr>
              <a:t>Standardize </a:t>
            </a:r>
            <a:r>
              <a:rPr lang="en-US" altLang="en-US" dirty="0" smtClean="0"/>
              <a:t>company view of data</a:t>
            </a:r>
          </a:p>
          <a:p>
            <a:pPr eaLnBrk="1" hangingPunct="1"/>
            <a:r>
              <a:rPr lang="en-US" altLang="en-US" dirty="0" smtClean="0">
                <a:solidFill>
                  <a:srgbClr val="0000CC"/>
                </a:solidFill>
              </a:rPr>
              <a:t>Communications</a:t>
            </a:r>
            <a:r>
              <a:rPr lang="en-US" altLang="en-US" dirty="0" smtClean="0"/>
              <a:t> tool between users and designers</a:t>
            </a:r>
          </a:p>
          <a:p>
            <a:pPr eaLnBrk="1" hangingPunct="1"/>
            <a:r>
              <a:rPr lang="en-US" altLang="en-US" dirty="0" smtClean="0"/>
              <a:t>Allow designers to:</a:t>
            </a:r>
          </a:p>
          <a:p>
            <a:pPr lvl="1" eaLnBrk="1" hangingPunct="1"/>
            <a:r>
              <a:rPr lang="en-US" altLang="en-US" dirty="0" smtClean="0"/>
              <a:t>Understand role, scope of data, and business processes</a:t>
            </a:r>
          </a:p>
          <a:p>
            <a:pPr lvl="1" eaLnBrk="1" hangingPunct="1"/>
            <a:r>
              <a:rPr lang="en-US" altLang="en-US" dirty="0" smtClean="0"/>
              <a:t>Develop participation rules and constraints</a:t>
            </a:r>
          </a:p>
          <a:p>
            <a:pPr lvl="1" eaLnBrk="1" hangingPunct="1"/>
            <a:r>
              <a:rPr lang="en-US" altLang="en-US" dirty="0" smtClean="0"/>
              <a:t>Create accurate data models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Translating Business Rules into ER Model Components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686800" cy="4897438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0000CC"/>
                </a:solidFill>
              </a:rPr>
              <a:t>Nouns</a:t>
            </a:r>
            <a:r>
              <a:rPr lang="en-US" altLang="en-US" dirty="0" smtClean="0"/>
              <a:t> translate into </a:t>
            </a:r>
            <a:r>
              <a:rPr lang="en-US" altLang="en-US" dirty="0" smtClean="0">
                <a:solidFill>
                  <a:srgbClr val="0000CC"/>
                </a:solidFill>
              </a:rPr>
              <a:t>entities</a:t>
            </a:r>
          </a:p>
          <a:p>
            <a:pPr lvl="1" eaLnBrk="1" hangingPunct="1"/>
            <a:r>
              <a:rPr lang="en-US" altLang="en-US" dirty="0" smtClean="0"/>
              <a:t>Car, driver, student, class, </a:t>
            </a:r>
            <a:r>
              <a:rPr lang="en-US" altLang="en-US" dirty="0" err="1" smtClean="0"/>
              <a:t>etc</a:t>
            </a:r>
            <a:endParaRPr lang="en-US" altLang="en-US" dirty="0" smtClean="0"/>
          </a:p>
          <a:p>
            <a:pPr eaLnBrk="1" hangingPunct="1"/>
            <a:r>
              <a:rPr lang="en-US" altLang="en-US" dirty="0" smtClean="0">
                <a:solidFill>
                  <a:srgbClr val="0000CC"/>
                </a:solidFill>
              </a:rPr>
              <a:t>Verbs</a:t>
            </a:r>
            <a:r>
              <a:rPr lang="en-US" altLang="en-US" dirty="0" smtClean="0"/>
              <a:t> translate into </a:t>
            </a:r>
            <a:r>
              <a:rPr lang="en-US" altLang="en-US" dirty="0" smtClean="0">
                <a:solidFill>
                  <a:srgbClr val="0000CC"/>
                </a:solidFill>
              </a:rPr>
              <a:t>relationships</a:t>
            </a:r>
            <a:r>
              <a:rPr lang="en-US" altLang="en-US" dirty="0" smtClean="0"/>
              <a:t> among entities</a:t>
            </a:r>
          </a:p>
          <a:p>
            <a:pPr lvl="1" eaLnBrk="1" hangingPunct="1"/>
            <a:r>
              <a:rPr lang="en-US" altLang="en-US" dirty="0" smtClean="0"/>
              <a:t>Drivers drive cars</a:t>
            </a:r>
          </a:p>
          <a:p>
            <a:pPr lvl="1" eaLnBrk="1" hangingPunct="1"/>
            <a:r>
              <a:rPr lang="en-US" altLang="en-US" dirty="0" smtClean="0"/>
              <a:t>Cars must have unique VIN</a:t>
            </a:r>
          </a:p>
          <a:p>
            <a:pPr lvl="1" eaLnBrk="1" hangingPunct="1"/>
            <a:r>
              <a:rPr lang="en-US" altLang="en-US" dirty="0" smtClean="0"/>
              <a:t>Students take/register classes, Faculty teach classes</a:t>
            </a:r>
          </a:p>
          <a:p>
            <a:pPr eaLnBrk="1" hangingPunct="1"/>
            <a:r>
              <a:rPr lang="en-US" altLang="en-US" dirty="0" smtClean="0"/>
              <a:t>Relationships are bi-directional. </a:t>
            </a:r>
          </a:p>
          <a:p>
            <a:pPr eaLnBrk="1" hangingPunct="1"/>
            <a:r>
              <a:rPr lang="en-US" altLang="en-US" dirty="0" smtClean="0"/>
              <a:t>Questions to identify the relationship type</a:t>
            </a:r>
            <a:endParaRPr lang="en-US" altLang="en-US" dirty="0" smtClean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dirty="0" smtClean="0"/>
              <a:t>How many instances of B are related to one instance of A?</a:t>
            </a:r>
          </a:p>
          <a:p>
            <a:pPr lvl="1" eaLnBrk="1" hangingPunct="1"/>
            <a:r>
              <a:rPr lang="en-US" altLang="en-US" dirty="0" smtClean="0"/>
              <a:t>How many instances of A are related to one instance of B?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Attributes (1)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idx="1"/>
          </p:nvPr>
        </p:nvSpPr>
        <p:spPr>
          <a:xfrm>
            <a:off x="533400" y="16002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sz="1800" dirty="0" smtClean="0"/>
              <a:t>Characteristics of entities, which translate to fields during DB implementation</a:t>
            </a:r>
          </a:p>
          <a:p>
            <a:pPr eaLnBrk="1" hangingPunct="1"/>
            <a:r>
              <a:rPr lang="en-US" altLang="en-US" sz="1800" b="1" dirty="0" smtClean="0"/>
              <a:t>Required attribute</a:t>
            </a:r>
            <a:r>
              <a:rPr lang="en-US" altLang="en-US" sz="1800" dirty="0" smtClean="0"/>
              <a:t>: Must have a value, cannot be left empty (i.e. cannot be NULL)</a:t>
            </a:r>
          </a:p>
          <a:p>
            <a:pPr lvl="1" eaLnBrk="1" hangingPunct="1"/>
            <a:r>
              <a:rPr lang="en-US" altLang="en-US" sz="1800" dirty="0" err="1" smtClean="0"/>
              <a:t>DolphinId</a:t>
            </a:r>
            <a:r>
              <a:rPr lang="en-US" altLang="en-US" sz="1800" dirty="0" smtClean="0"/>
              <a:t> for a STUDENT entity</a:t>
            </a:r>
          </a:p>
          <a:p>
            <a:pPr lvl="1" eaLnBrk="1" hangingPunct="1"/>
            <a:r>
              <a:rPr lang="en-US" altLang="en-US" sz="1800" dirty="0" err="1" smtClean="0"/>
              <a:t>Firstname</a:t>
            </a:r>
            <a:r>
              <a:rPr lang="en-US" altLang="en-US" sz="1800" dirty="0" smtClean="0"/>
              <a:t>?</a:t>
            </a:r>
          </a:p>
          <a:p>
            <a:pPr eaLnBrk="1" hangingPunct="1"/>
            <a:r>
              <a:rPr lang="en-US" altLang="en-US" sz="1800" b="1" dirty="0" smtClean="0"/>
              <a:t>Optional attribute</a:t>
            </a:r>
            <a:r>
              <a:rPr lang="en-US" altLang="en-US" sz="1800" dirty="0" smtClean="0"/>
              <a:t>: Does not require a value, can be left empty (i.e. can be NULL)</a:t>
            </a:r>
          </a:p>
          <a:p>
            <a:pPr lvl="1" eaLnBrk="1" hangingPunct="1"/>
            <a:r>
              <a:rPr lang="en-US" altLang="en-US" sz="1800" dirty="0" err="1" smtClean="0"/>
              <a:t>Middle_Initial</a:t>
            </a:r>
            <a:r>
              <a:rPr lang="en-US" altLang="en-US" sz="1800" dirty="0" smtClean="0"/>
              <a:t>, Demographic, AddressLine2</a:t>
            </a:r>
          </a:p>
          <a:p>
            <a:pPr lvl="1" eaLnBrk="1" hangingPunct="1"/>
            <a:r>
              <a:rPr lang="en-US" altLang="en-US" sz="1800" dirty="0" err="1" smtClean="0"/>
              <a:t>DolphinId</a:t>
            </a:r>
            <a:r>
              <a:rPr lang="en-US" altLang="en-US" sz="1800" dirty="0" smtClean="0"/>
              <a:t> for a CLUB entity</a:t>
            </a:r>
          </a:p>
          <a:p>
            <a:pPr eaLnBrk="1" hangingPunct="1"/>
            <a:r>
              <a:rPr lang="en-US" altLang="en-US" sz="1800" dirty="0" smtClean="0"/>
              <a:t>Domain - Set of possible values for a given attribute</a:t>
            </a:r>
          </a:p>
          <a:p>
            <a:pPr lvl="1" eaLnBrk="1" hangingPunct="1"/>
            <a:r>
              <a:rPr lang="en-US" altLang="en-US" sz="1800" dirty="0" smtClean="0"/>
              <a:t>Balance {All positive Integers}, Zip{Zip lookup table} </a:t>
            </a:r>
          </a:p>
          <a:p>
            <a:pPr eaLnBrk="1" hangingPunct="1"/>
            <a:r>
              <a:rPr lang="en-US" altLang="en-US" sz="1800" b="1" dirty="0" smtClean="0"/>
              <a:t>Identifiers</a:t>
            </a:r>
            <a:r>
              <a:rPr lang="en-US" altLang="en-US" sz="1800" dirty="0" smtClean="0"/>
              <a:t>: One or more attributes that uniquely identify each entity instance</a:t>
            </a:r>
          </a:p>
          <a:p>
            <a:pPr lvl="1" eaLnBrk="1" hangingPunct="1"/>
            <a:r>
              <a:rPr lang="en-US" altLang="en-US" sz="1600" dirty="0" smtClean="0"/>
              <a:t>Required attribute (see above)</a:t>
            </a:r>
          </a:p>
          <a:p>
            <a:pPr eaLnBrk="1" hangingPunct="1"/>
            <a:endParaRPr lang="en-US" altLang="en-US" sz="1800" dirty="0" smtClean="0"/>
          </a:p>
          <a:p>
            <a:pPr eaLnBrk="1" hangingPunct="1"/>
            <a:endParaRPr lang="en-US" altLang="en-US" sz="1800" dirty="0" smtClean="0"/>
          </a:p>
        </p:txBody>
      </p:sp>
      <p:sp>
        <p:nvSpPr>
          <p:cNvPr id="16388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E36C655F-644F-4D3C-B3A4-85A2DEF4C614}" type="slidenum">
              <a:rPr lang="en-US" altLang="en-US" sz="1400" smtClean="0">
                <a:latin typeface="Times New Roman" pitchFamily="18" charset="0"/>
              </a:rPr>
              <a:pPr/>
              <a:t>23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1026" name="Picture 2" descr="http://24sessions.com/img/profile_empt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514600"/>
            <a:ext cx="838199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72201" y="4114800"/>
            <a:ext cx="2743199" cy="5847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/>
              <a:t>Q. What datatype for Zip Code?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9524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>
                <a:cs typeface="Arial" charset="0"/>
              </a:rPr>
              <a:t>Attributes </a:t>
            </a:r>
            <a:r>
              <a:rPr lang="en-US" altLang="en-US" dirty="0" smtClean="0">
                <a:cs typeface="Arial" charset="0"/>
              </a:rPr>
              <a:t>(2)</a:t>
            </a:r>
            <a:endParaRPr lang="en-US" altLang="en-US" dirty="0" smtClean="0"/>
          </a:p>
        </p:txBody>
      </p:sp>
      <p:sp>
        <p:nvSpPr>
          <p:cNvPr id="17411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4CAA23C1-B744-4BFE-9776-E2554DCFC8FA}" type="slidenum">
              <a:rPr lang="en-US" altLang="en-US" sz="1400" smtClean="0">
                <a:latin typeface="Times New Roman" pitchFamily="18" charset="0"/>
              </a:rPr>
              <a:pPr/>
              <a:t>24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1741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57425"/>
            <a:ext cx="87630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669725" y="3200400"/>
            <a:ext cx="823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STU_ID</a:t>
            </a: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5410200"/>
            <a:ext cx="3403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Notice the naming conventions!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43600" y="2133600"/>
            <a:ext cx="2590800" cy="2667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cs typeface="Arial" charset="0"/>
              </a:rPr>
              <a:t>Attributes </a:t>
            </a:r>
            <a:r>
              <a:rPr lang="en-US" altLang="en-US" dirty="0" smtClean="0">
                <a:cs typeface="Arial" charset="0"/>
              </a:rPr>
              <a:t>(3)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524000"/>
            <a:ext cx="8077200" cy="4648200"/>
          </a:xfrm>
        </p:spPr>
        <p:txBody>
          <a:bodyPr>
            <a:normAutofit fontScale="70000" lnSpcReduction="20000"/>
          </a:bodyPr>
          <a:lstStyle/>
          <a:p>
            <a:pPr marL="365760" indent="-256032" eaLnBrk="1" fontAlgn="auto" hangingPunct="1">
              <a:defRPr/>
            </a:pPr>
            <a:r>
              <a:rPr lang="en-US" altLang="en-US" b="1" dirty="0" smtClean="0"/>
              <a:t>Composite identifier (composite key)</a:t>
            </a:r>
            <a:r>
              <a:rPr lang="en-US" altLang="en-US" dirty="0" smtClean="0"/>
              <a:t>: Primary key composed of more than one attribute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 smtClean="0"/>
              <a:t>Composite attribute</a:t>
            </a:r>
            <a:r>
              <a:rPr lang="en-US" altLang="en-US" dirty="0" smtClean="0"/>
              <a:t>: Attribute that can be subdivided to yield additional attributes</a:t>
            </a:r>
          </a:p>
          <a:p>
            <a:pPr marL="657860" lvl="1" indent="-256032" eaLnBrk="1" fontAlgn="auto" hangingPunct="1">
              <a:defRPr/>
            </a:pPr>
            <a:r>
              <a:rPr lang="en-US" altLang="en-US" dirty="0" smtClean="0"/>
              <a:t>Name, Address, </a:t>
            </a:r>
            <a:r>
              <a:rPr lang="en-US" altLang="en-US" dirty="0"/>
              <a:t>Phone, </a:t>
            </a:r>
            <a:r>
              <a:rPr lang="en-US" altLang="en-US" dirty="0" smtClean="0"/>
              <a:t>DOB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 smtClean="0"/>
              <a:t>Simple attribute</a:t>
            </a:r>
            <a:r>
              <a:rPr lang="en-US" altLang="en-US" dirty="0" smtClean="0"/>
              <a:t>: Attribute that cannot be subdivided</a:t>
            </a:r>
          </a:p>
          <a:p>
            <a:pPr marL="657860" lvl="1" indent="-256032" eaLnBrk="1" fontAlgn="auto" hangingPunct="1">
              <a:defRPr/>
            </a:pPr>
            <a:r>
              <a:rPr lang="en-US" altLang="en-US" dirty="0" smtClean="0"/>
              <a:t>Age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 smtClean="0"/>
              <a:t>Single-valued attribute</a:t>
            </a:r>
            <a:r>
              <a:rPr lang="en-US" altLang="en-US" dirty="0" smtClean="0"/>
              <a:t>: Attribute that has only a single value</a:t>
            </a:r>
          </a:p>
          <a:p>
            <a:pPr marL="657860" lvl="1" indent="-256032" eaLnBrk="1" fontAlgn="auto" hangingPunct="1">
              <a:defRPr/>
            </a:pPr>
            <a:r>
              <a:rPr lang="en-US" altLang="en-US" dirty="0" err="1" smtClean="0"/>
              <a:t>JobTitle</a:t>
            </a:r>
            <a:r>
              <a:rPr lang="en-US" altLang="en-US" dirty="0" smtClean="0"/>
              <a:t> {professor}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/>
              <a:t>Derived attribute</a:t>
            </a:r>
            <a:r>
              <a:rPr lang="en-US" altLang="en-US" dirty="0"/>
              <a:t>: Attribute whose value is calculated from other attributes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 smtClean="0"/>
              <a:t>Multivalued attributes</a:t>
            </a:r>
            <a:r>
              <a:rPr lang="en-US" altLang="en-US" dirty="0" smtClean="0"/>
              <a:t>: Attributes that have many values</a:t>
            </a:r>
          </a:p>
          <a:p>
            <a:pPr marL="657860" lvl="1" indent="-256032" eaLnBrk="1" fontAlgn="auto" hangingPunct="1">
              <a:defRPr/>
            </a:pPr>
            <a:r>
              <a:rPr lang="en-US" altLang="en-US" dirty="0" smtClean="0"/>
              <a:t>Hobbies </a:t>
            </a:r>
            <a:r>
              <a:rPr lang="en-US" altLang="en-US" dirty="0"/>
              <a:t>{biking, hiking, clubbing</a:t>
            </a:r>
            <a:r>
              <a:rPr lang="en-US" altLang="en-US" dirty="0" smtClean="0"/>
              <a:t>} </a:t>
            </a:r>
            <a:endParaRPr lang="en-US" altLang="en-US" dirty="0" smtClean="0">
              <a:sym typeface="Wingdings" panose="05000000000000000000" pitchFamily="2" charset="2"/>
            </a:endParaRPr>
          </a:p>
          <a:p>
            <a:pPr marL="657860" lvl="1" indent="-256032" eaLnBrk="1" fontAlgn="auto" hangingPunct="1">
              <a:defRPr/>
            </a:pPr>
            <a:r>
              <a:rPr lang="en-US" altLang="en-US" dirty="0" smtClean="0">
                <a:sym typeface="Wingdings" panose="05000000000000000000" pitchFamily="2" charset="2"/>
              </a:rPr>
              <a:t>Learn to avoid multivalued </a:t>
            </a:r>
            <a:r>
              <a:rPr lang="en-US" altLang="en-US" dirty="0" err="1" smtClean="0">
                <a:sym typeface="Wingdings" panose="05000000000000000000" pitchFamily="2" charset="2"/>
              </a:rPr>
              <a:t>attibutes</a:t>
            </a:r>
            <a:endParaRPr lang="en-US" altLang="en-US" dirty="0" smtClean="0"/>
          </a:p>
          <a:p>
            <a:pPr marL="365760" indent="-256032" eaLnBrk="1" fontAlgn="auto" hangingPunct="1">
              <a:defRPr/>
            </a:pPr>
            <a:endParaRPr lang="en-US" altLang="en-US" dirty="0" smtClean="0"/>
          </a:p>
          <a:p>
            <a:pPr marL="365760" indent="-256032" eaLnBrk="1" fontAlgn="auto" hangingPunct="1">
              <a:defRPr/>
            </a:pPr>
            <a:endParaRPr lang="en-US" altLang="en-US" dirty="0" smtClean="0"/>
          </a:p>
          <a:p>
            <a:pPr marL="658368" lvl="1" indent="-246888" eaLnBrk="1" fontAlgn="auto" hangingPunct="1">
              <a:defRPr/>
            </a:pPr>
            <a:endParaRPr lang="en-US" altLang="en-US" dirty="0" smtClean="0"/>
          </a:p>
        </p:txBody>
      </p:sp>
      <p:sp>
        <p:nvSpPr>
          <p:cNvPr id="1843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FCC9B9E0-E5EE-4837-97A2-8B214BAC512E}" type="slidenum">
              <a:rPr lang="en-US" altLang="en-US" sz="1400" smtClean="0">
                <a:latin typeface="Times New Roman" pitchFamily="18" charset="0"/>
              </a:rPr>
              <a:pPr/>
              <a:t>25</a:t>
            </a:fld>
            <a:endParaRPr lang="en-US" altLang="en-US" sz="1400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1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Multivalued </a:t>
            </a:r>
            <a:r>
              <a:rPr lang="en-US" dirty="0" smtClean="0"/>
              <a:t>Attributes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4668433"/>
              </p:ext>
            </p:extLst>
          </p:nvPr>
        </p:nvGraphicFramePr>
        <p:xfrm>
          <a:off x="457200" y="2971800"/>
          <a:ext cx="7780846" cy="2453640"/>
        </p:xfrm>
        <a:graphic>
          <a:graphicData uri="http://schemas.openxmlformats.org/drawingml/2006/table">
            <a:tbl>
              <a:tblPr/>
              <a:tblGrid>
                <a:gridCol w="2057400"/>
                <a:gridCol w="2057400"/>
                <a:gridCol w="1193800"/>
                <a:gridCol w="2472246"/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stu_id</a:t>
                      </a:r>
                      <a:endParaRPr lang="en-US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first_name</a:t>
                      </a:r>
                      <a:endParaRPr lang="en-US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last_name</a:t>
                      </a:r>
                      <a:endParaRPr lang="en-US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hobbies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1639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George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Barnes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reading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Susan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Noble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hiking, movies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Erwin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Star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hockey, skiing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5772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Alice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Buck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i="1" dirty="0" smtClean="0">
                          <a:effectLst/>
                          <a:latin typeface="pt-sans-narrow"/>
                        </a:rPr>
                        <a:t>NULL</a:t>
                      </a:r>
                      <a:endParaRPr lang="en-US" i="1" dirty="0">
                        <a:effectLst/>
                        <a:latin typeface="pt-sans-narrow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Frank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Borders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photography, travel, art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4848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Hanna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  <a:latin typeface="pt-sans-narrow"/>
                        </a:rPr>
                        <a:t>Diedrich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  <a:latin typeface="pt-sans-narrow"/>
                        </a:rPr>
                        <a:t>gourmet cooking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81000" y="2286000"/>
            <a:ext cx="4051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en-US" b="1" dirty="0" smtClean="0"/>
              <a:t>Table name: STUDENT</a:t>
            </a:r>
            <a:endParaRPr lang="en-US" alt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5638800"/>
            <a:ext cx="76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query students who like traveling?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0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Multivalued Attributes (Cont’d)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20440560"/>
              </p:ext>
            </p:extLst>
          </p:nvPr>
        </p:nvGraphicFramePr>
        <p:xfrm>
          <a:off x="457200" y="3832950"/>
          <a:ext cx="3028950" cy="1848552"/>
        </p:xfrm>
        <a:graphic>
          <a:graphicData uri="http://schemas.openxmlformats.org/drawingml/2006/table">
            <a:tbl>
              <a:tblPr/>
              <a:tblGrid>
                <a:gridCol w="1009650"/>
                <a:gridCol w="1009650"/>
                <a:gridCol w="1009650"/>
              </a:tblGrid>
              <a:tr h="172014">
                <a:tc gridSpan="3">
                  <a:txBody>
                    <a:bodyPr/>
                    <a:lstStyle/>
                    <a:p>
                      <a:pPr algn="l" fontAlgn="t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Table name:</a:t>
                      </a:r>
                      <a:r>
                        <a:rPr lang="en-US" sz="1200" b="1" baseline="0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 STUDENT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t"/>
                      <a:endParaRPr lang="en-US" sz="9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t"/>
                      <a:endParaRPr lang="en-US" sz="9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stu_id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first_name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last_name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1639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George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Barnes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Susan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Noble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Erwin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Star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5772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Alice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Buck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0663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Frank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Borders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4848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Hanna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 err="1">
                          <a:effectLst/>
                          <a:latin typeface="pt-sans-narrow"/>
                        </a:rPr>
                        <a:t>Diedrich</a:t>
                      </a:r>
                      <a:endParaRPr lang="en-US" sz="1200" dirty="0"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Content Placeholder 10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2239666"/>
              </p:ext>
            </p:extLst>
          </p:nvPr>
        </p:nvGraphicFramePr>
        <p:xfrm>
          <a:off x="4648200" y="3557096"/>
          <a:ext cx="4038600" cy="2423014"/>
        </p:xfrm>
        <a:graphic>
          <a:graphicData uri="http://schemas.openxmlformats.org/drawingml/2006/table">
            <a:tbl>
              <a:tblPr/>
              <a:tblGrid>
                <a:gridCol w="2019300"/>
                <a:gridCol w="2019300"/>
              </a:tblGrid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Table name:</a:t>
                      </a:r>
                      <a:r>
                        <a:rPr lang="en-US" sz="1200" b="1" baseline="0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 HOBBY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stu_id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hobby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1639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reading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hiking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movies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hockey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skiing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photography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travel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art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4848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  <a:latin typeface="pt-sans-narrow"/>
                        </a:rPr>
                        <a:t>gourmet cooking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4648200" y="3557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ＭＳ Ｐゴシック" pitchFamily="34" charset="-128"/>
                <a:cs typeface="Times New Roman" pitchFamily="18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ＭＳ Ｐゴシック" pitchFamily="34" charset="-128"/>
                <a:cs typeface="Times New Roman" pitchFamily="18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3400" y="1676400"/>
            <a:ext cx="76209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How are these tables linked?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/>
              <a:t>What </a:t>
            </a:r>
            <a:r>
              <a:rPr lang="en-US" dirty="0"/>
              <a:t>is the connectivity of this relationship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30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cs typeface="Arial" charset="0"/>
              </a:rPr>
              <a:t>Relationships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Association between entities always operate in both directions</a:t>
            </a:r>
          </a:p>
          <a:p>
            <a:pPr eaLnBrk="1" hangingPunct="1"/>
            <a:r>
              <a:rPr lang="en-US" altLang="en-US" b="1" dirty="0" smtClean="0"/>
              <a:t>Participants</a:t>
            </a:r>
            <a:r>
              <a:rPr lang="en-US" altLang="en-US" dirty="0" smtClean="0"/>
              <a:t>: Entities that participate in a relationship</a:t>
            </a:r>
          </a:p>
          <a:p>
            <a:pPr eaLnBrk="1" hangingPunct="1"/>
            <a:r>
              <a:rPr lang="en-US" altLang="en-US" b="1" dirty="0" smtClean="0"/>
              <a:t>Connectivity</a:t>
            </a:r>
            <a:r>
              <a:rPr lang="en-US" altLang="en-US" dirty="0" smtClean="0"/>
              <a:t>: Describes the relationship classification</a:t>
            </a:r>
          </a:p>
          <a:p>
            <a:pPr eaLnBrk="1" hangingPunct="1"/>
            <a:r>
              <a:rPr lang="en-US" altLang="en-US" b="1" dirty="0" smtClean="0"/>
              <a:t>Cardinality</a:t>
            </a:r>
            <a:r>
              <a:rPr lang="en-US" altLang="en-US" dirty="0" smtClean="0"/>
              <a:t>: Expresses the minimum and maximum number of entity occurrences associated with one occurrence of related entity</a:t>
            </a:r>
          </a:p>
          <a:p>
            <a:pPr eaLnBrk="1" hangingPunct="1"/>
            <a:endParaRPr lang="en-US" altLang="en-US" dirty="0" smtClean="0"/>
          </a:p>
          <a:p>
            <a:pPr eaLnBrk="1" hangingPunct="1"/>
            <a:endParaRPr lang="en-US" altLang="en-US" dirty="0" smtClean="0"/>
          </a:p>
          <a:p>
            <a:pPr eaLnBrk="1" hangingPunct="1"/>
            <a:endParaRPr lang="en-US" altLang="en-US" dirty="0" smtClean="0"/>
          </a:p>
        </p:txBody>
      </p:sp>
      <p:sp>
        <p:nvSpPr>
          <p:cNvPr id="2355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4DDF7E2-C620-4994-B264-EEAC318D7482}" type="slidenum">
              <a:rPr lang="en-US" altLang="en-US" sz="1400" smtClean="0">
                <a:latin typeface="Times New Roman" pitchFamily="18" charset="0"/>
              </a:rPr>
              <a:pPr/>
              <a:t>28</a:t>
            </a:fld>
            <a:endParaRPr lang="en-US" altLang="en-US" sz="1400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1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Connectivity and Cardinality</a:t>
            </a:r>
          </a:p>
        </p:txBody>
      </p:sp>
      <p:sp>
        <p:nvSpPr>
          <p:cNvPr id="24579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78DF0B9-AEBD-4F55-9319-82477E6E6A86}" type="slidenum">
              <a:rPr lang="en-US" altLang="en-US" sz="1400" smtClean="0">
                <a:latin typeface="Times New Roman" pitchFamily="18" charset="0"/>
              </a:rPr>
              <a:pPr/>
              <a:t>29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24580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86" y="1752600"/>
            <a:ext cx="6777038" cy="346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19200" y="5536250"/>
            <a:ext cx="53816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q"/>
            </a:pPr>
            <a:r>
              <a:rPr lang="en-US" dirty="0" smtClean="0"/>
              <a:t>Identify 1 or 2 business rules.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1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The Relational Database (RDBMS)</a:t>
            </a:r>
          </a:p>
        </p:txBody>
      </p:sp>
      <p:sp>
        <p:nvSpPr>
          <p:cNvPr id="2867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Invented by EF </a:t>
            </a:r>
            <a:r>
              <a:rPr lang="en-US" altLang="en-US" dirty="0" err="1" smtClean="0"/>
              <a:t>Codd</a:t>
            </a:r>
            <a:r>
              <a:rPr lang="en-US" altLang="en-US" dirty="0" smtClean="0"/>
              <a:t> circa 1970</a:t>
            </a:r>
          </a:p>
          <a:p>
            <a:r>
              <a:rPr lang="en-US" altLang="en-US" dirty="0" smtClean="0"/>
              <a:t>Based on a table (a.k.a. relation)</a:t>
            </a:r>
          </a:p>
          <a:p>
            <a:pPr lvl="1"/>
            <a:r>
              <a:rPr lang="en-US" altLang="en-US" dirty="0" smtClean="0"/>
              <a:t>Matrix of intersecting rows and fields</a:t>
            </a:r>
          </a:p>
          <a:p>
            <a:pPr lvl="2"/>
            <a:r>
              <a:rPr lang="en-US" altLang="en-US" dirty="0" smtClean="0"/>
              <a:t>Across are {Tuples, Rows, Records}</a:t>
            </a:r>
          </a:p>
          <a:p>
            <a:pPr lvl="2"/>
            <a:r>
              <a:rPr lang="en-US" altLang="en-US" dirty="0" smtClean="0"/>
              <a:t>Down are {Attribute, Columns, Fields}</a:t>
            </a:r>
          </a:p>
        </p:txBody>
      </p:sp>
      <p:pic>
        <p:nvPicPr>
          <p:cNvPr id="2052" name="Picture 4" descr="http://ngvtech.in/droidhub/wp-content/uploads/2014/04/Fig-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8"/>
          <a:stretch/>
        </p:blipFill>
        <p:spPr bwMode="auto">
          <a:xfrm>
            <a:off x="2743200" y="4114800"/>
            <a:ext cx="5686425" cy="234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895600" y="4552162"/>
            <a:ext cx="609600" cy="6294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19400" y="4552162"/>
            <a:ext cx="32766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Cardinality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74855314"/>
              </p:ext>
            </p:extLst>
          </p:nvPr>
        </p:nvGraphicFramePr>
        <p:xfrm>
          <a:off x="457200" y="3832950"/>
          <a:ext cx="3028950" cy="1848552"/>
        </p:xfrm>
        <a:graphic>
          <a:graphicData uri="http://schemas.openxmlformats.org/drawingml/2006/table">
            <a:tbl>
              <a:tblPr/>
              <a:tblGrid>
                <a:gridCol w="1009650"/>
                <a:gridCol w="1009650"/>
                <a:gridCol w="1009650"/>
              </a:tblGrid>
              <a:tr h="172014">
                <a:tc gridSpan="3">
                  <a:txBody>
                    <a:bodyPr/>
                    <a:lstStyle/>
                    <a:p>
                      <a:pPr algn="l" fontAlgn="t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Table name:</a:t>
                      </a:r>
                      <a:r>
                        <a:rPr lang="en-US" sz="1200" b="1" baseline="0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 CONTACTS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t"/>
                      <a:endParaRPr lang="en-US" sz="9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t"/>
                      <a:endParaRPr lang="en-US" sz="9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contactid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firstname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lastname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1639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George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Barnes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Susan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Noble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Erwin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Star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5772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Alice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Buck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0663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Frank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Borders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4848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Hanna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 err="1">
                          <a:effectLst/>
                          <a:latin typeface="pt-sans-narrow"/>
                        </a:rPr>
                        <a:t>Diedrich</a:t>
                      </a:r>
                      <a:endParaRPr lang="en-US" sz="1200" dirty="0"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Content Placeholder 10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17020906"/>
              </p:ext>
            </p:extLst>
          </p:nvPr>
        </p:nvGraphicFramePr>
        <p:xfrm>
          <a:off x="4648200" y="3557096"/>
          <a:ext cx="4038600" cy="2423014"/>
        </p:xfrm>
        <a:graphic>
          <a:graphicData uri="http://schemas.openxmlformats.org/drawingml/2006/table">
            <a:tbl>
              <a:tblPr/>
              <a:tblGrid>
                <a:gridCol w="2019300"/>
                <a:gridCol w="2019300"/>
              </a:tblGrid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Table name:</a:t>
                      </a:r>
                      <a:r>
                        <a:rPr lang="en-US" sz="1200" b="1" baseline="0" dirty="0" smtClean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 HOBBY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 err="1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contactid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pt-sans-narrow"/>
                      </a:endParaRP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pt-sans-narrow"/>
                        </a:rPr>
                        <a:t>hobby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1639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reading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hiking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5629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movies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hockey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3388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skiing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photography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travel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1911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art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01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  <a:latin typeface="pt-sans-narrow"/>
                        </a:rPr>
                        <a:t>4848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  <a:latin typeface="pt-sans-narrow"/>
                        </a:rPr>
                        <a:t>gourmet cooking</a:t>
                      </a:r>
                    </a:p>
                  </a:txBody>
                  <a:tcPr marL="18697" marR="18697" marT="18697" marB="18697">
                    <a:lnL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C3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4648200" y="3557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ＭＳ Ｐゴシック" pitchFamily="34" charset="-128"/>
                <a:cs typeface="Times New Roman" pitchFamily="18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ＭＳ Ｐゴシック" pitchFamily="34" charset="-128"/>
                <a:cs typeface="Times New Roman" pitchFamily="18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14800" y="1905000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2153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Entity Dependence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2000" dirty="0"/>
              <a:t>Existence </a:t>
            </a:r>
            <a:r>
              <a:rPr lang="en-US" sz="2000" dirty="0" smtClean="0"/>
              <a:t>dependence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pPr lvl="0"/>
            <a:r>
              <a:rPr lang="en-US" sz="2000" dirty="0"/>
              <a:t>Existence </a:t>
            </a:r>
            <a:r>
              <a:rPr lang="en-US" sz="2000" dirty="0" smtClean="0"/>
              <a:t>independence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en-US" dirty="0"/>
              <a:t>Entity exists in the database only when it is associated with another related entity occurrence</a:t>
            </a:r>
          </a:p>
          <a:p>
            <a:pPr lvl="0">
              <a:lnSpc>
                <a:spcPct val="150000"/>
              </a:lnSpc>
            </a:pPr>
            <a:r>
              <a:rPr lang="en-US" dirty="0"/>
              <a:t>Referred to as a </a:t>
            </a:r>
            <a:r>
              <a:rPr lang="en-US" b="1" dirty="0">
                <a:solidFill>
                  <a:srgbClr val="000099"/>
                </a:solidFill>
              </a:rPr>
              <a:t>weak </a:t>
            </a:r>
            <a:r>
              <a:rPr lang="en-US" b="1" dirty="0" smtClean="0">
                <a:solidFill>
                  <a:srgbClr val="000099"/>
                </a:solidFill>
              </a:rPr>
              <a:t>entity</a:t>
            </a:r>
          </a:p>
          <a:p>
            <a:pPr lvl="0">
              <a:lnSpc>
                <a:spcPct val="150000"/>
              </a:lnSpc>
            </a:pPr>
            <a:r>
              <a:rPr lang="en-US" dirty="0" smtClean="0"/>
              <a:t>Has a </a:t>
            </a:r>
            <a:r>
              <a:rPr lang="en-US" dirty="0" smtClean="0">
                <a:solidFill>
                  <a:srgbClr val="000099"/>
                </a:solidFill>
              </a:rPr>
              <a:t>strong (identifying) relationship </a:t>
            </a:r>
            <a:r>
              <a:rPr lang="en-US" dirty="0" smtClean="0"/>
              <a:t>with another entity.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en-US" dirty="0"/>
              <a:t>Entity exists apart from all of its related entities</a:t>
            </a:r>
          </a:p>
          <a:p>
            <a:pPr lvl="0">
              <a:lnSpc>
                <a:spcPct val="150000"/>
              </a:lnSpc>
            </a:pPr>
            <a:r>
              <a:rPr lang="en-US" dirty="0"/>
              <a:t>Referred to as a </a:t>
            </a:r>
            <a:r>
              <a:rPr lang="en-US" b="1" dirty="0">
                <a:solidFill>
                  <a:srgbClr val="000099"/>
                </a:solidFill>
              </a:rPr>
              <a:t>strong entity</a:t>
            </a:r>
            <a:r>
              <a:rPr lang="en-US" dirty="0">
                <a:solidFill>
                  <a:srgbClr val="000099"/>
                </a:solidFill>
              </a:rPr>
              <a:t> </a:t>
            </a:r>
            <a:r>
              <a:rPr lang="en-US" dirty="0"/>
              <a:t>or </a:t>
            </a:r>
            <a:r>
              <a:rPr lang="en-US" b="1" dirty="0"/>
              <a:t>regular </a:t>
            </a:r>
            <a:r>
              <a:rPr lang="en-US" b="1" dirty="0" smtClean="0"/>
              <a:t>entity</a:t>
            </a:r>
          </a:p>
          <a:p>
            <a:pPr>
              <a:lnSpc>
                <a:spcPct val="150000"/>
              </a:lnSpc>
            </a:pPr>
            <a:r>
              <a:rPr lang="en-US" dirty="0"/>
              <a:t>Has a </a:t>
            </a:r>
            <a:r>
              <a:rPr lang="en-US" dirty="0" smtClean="0">
                <a:solidFill>
                  <a:srgbClr val="000099"/>
                </a:solidFill>
              </a:rPr>
              <a:t>weak (non-identifying) relationship </a:t>
            </a:r>
            <a:r>
              <a:rPr lang="en-US" dirty="0"/>
              <a:t>with another entity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9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0668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Strong Entity vs. Weak Entity</a:t>
            </a:r>
          </a:p>
        </p:txBody>
      </p:sp>
      <p:sp>
        <p:nvSpPr>
          <p:cNvPr id="28675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4EEAAB8-210E-4A9B-90EB-350F01B7E504}" type="slidenum">
              <a:rPr lang="en-US" altLang="en-US" sz="1400" smtClean="0">
                <a:latin typeface="Times New Roman" pitchFamily="18" charset="0"/>
              </a:rPr>
              <a:pPr/>
              <a:t>32</a:t>
            </a:fld>
            <a:endParaRPr lang="en-US" altLang="en-US" sz="1400" smtClean="0">
              <a:latin typeface="Times New Roman" pitchFamily="18" charset="0"/>
            </a:endParaRPr>
          </a:p>
        </p:txBody>
      </p:sp>
      <p:sp>
        <p:nvSpPr>
          <p:cNvPr id="28677" name="Rectangle 4"/>
          <p:cNvSpPr>
            <a:spLocks noChangeArrowheads="1"/>
          </p:cNvSpPr>
          <p:nvPr/>
        </p:nvSpPr>
        <p:spPr bwMode="auto">
          <a:xfrm>
            <a:off x="6872288" y="4648200"/>
            <a:ext cx="175418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000" dirty="0">
                <a:latin typeface="Arial" charset="0"/>
              </a:rPr>
              <a:t>Cengage Learning © 2015 </a:t>
            </a:r>
          </a:p>
        </p:txBody>
      </p:sp>
      <p:pic>
        <p:nvPicPr>
          <p:cNvPr id="9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8" r="4285"/>
          <a:stretch/>
        </p:blipFill>
        <p:spPr bwMode="auto">
          <a:xfrm>
            <a:off x="1521150" y="4673837"/>
            <a:ext cx="6981915" cy="187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7" r="7674" b="6573"/>
          <a:stretch/>
        </p:blipFill>
        <p:spPr bwMode="auto">
          <a:xfrm>
            <a:off x="1521150" y="2057400"/>
            <a:ext cx="6780376" cy="203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197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A Weak Entity in a Strong Relationship</a:t>
            </a:r>
          </a:p>
        </p:txBody>
      </p:sp>
      <p:sp>
        <p:nvSpPr>
          <p:cNvPr id="31747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2A9A42BD-FE6F-484A-978E-6A19B07CC772}" type="slidenum">
              <a:rPr lang="en-US" altLang="en-US" sz="1400" smtClean="0">
                <a:latin typeface="Times New Roman" pitchFamily="18" charset="0"/>
              </a:rPr>
              <a:pPr/>
              <a:t>33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31748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161338" cy="465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744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cs typeface="Arial" charset="0"/>
              </a:rPr>
              <a:t>Relationship Participation</a:t>
            </a:r>
          </a:p>
        </p:txBody>
      </p:sp>
      <p:sp>
        <p:nvSpPr>
          <p:cNvPr id="32771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DC2FD48-3F10-46EF-A007-6EDBDD33E7EC}" type="slidenum">
              <a:rPr lang="en-US" altLang="en-US" sz="1400" smtClean="0">
                <a:latin typeface="Times New Roman" pitchFamily="18" charset="0"/>
              </a:rPr>
              <a:pPr/>
              <a:t>34</a:t>
            </a:fld>
            <a:endParaRPr lang="en-US" altLang="en-US" sz="1400" smtClean="0">
              <a:latin typeface="Times New Roman" pitchFamily="18" charset="0"/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381000" y="1676400"/>
          <a:ext cx="84582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684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Optional vs. Mandatory</a:t>
            </a:r>
          </a:p>
        </p:txBody>
      </p:sp>
      <p:sp>
        <p:nvSpPr>
          <p:cNvPr id="35843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7C816B2-A32D-45F2-80E4-7D3EE965DCB4}" type="slidenum">
              <a:rPr lang="en-US" altLang="en-US" sz="1400" smtClean="0">
                <a:latin typeface="Times New Roman" pitchFamily="18" charset="0"/>
              </a:rPr>
              <a:pPr/>
              <a:t>35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3584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7" y="4343400"/>
            <a:ext cx="8991600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7" y="1981200"/>
            <a:ext cx="8991600" cy="173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90600" y="3776990"/>
            <a:ext cx="6098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These are very different relationships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M:N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Many-to-Many relationships are to be avoided at all costs. </a:t>
            </a:r>
          </a:p>
          <a:p>
            <a:pPr lvl="1"/>
            <a:r>
              <a:rPr lang="en-US" dirty="0" smtClean="0"/>
              <a:t>Many students can enroll in many courses. Of course. But …</a:t>
            </a:r>
          </a:p>
          <a:p>
            <a:pPr lvl="1"/>
            <a:r>
              <a:rPr lang="en-US" dirty="0" smtClean="0"/>
              <a:t>Many employees work on many projects. Of course. But …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15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Associative Entities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Also known as composite or bridge entities (Thoms calls them intersection tables)</a:t>
            </a:r>
          </a:p>
          <a:p>
            <a:pPr eaLnBrk="1" hangingPunct="1"/>
            <a:r>
              <a:rPr lang="en-US" altLang="en-US" dirty="0" smtClean="0"/>
              <a:t>Used to represent an M:N relationship between two or more entities</a:t>
            </a:r>
          </a:p>
          <a:p>
            <a:pPr eaLnBrk="1" hangingPunct="1"/>
            <a:r>
              <a:rPr lang="en-US" altLang="en-US" dirty="0" smtClean="0"/>
              <a:t>Is in a 1:M relationship with the parent entities</a:t>
            </a:r>
          </a:p>
          <a:p>
            <a:pPr lvl="1" eaLnBrk="1" hangingPunct="1"/>
            <a:r>
              <a:rPr lang="en-US" altLang="en-US" dirty="0" smtClean="0"/>
              <a:t>Composed of the primary key attributes of each parent entity</a:t>
            </a:r>
          </a:p>
          <a:p>
            <a:pPr eaLnBrk="1" hangingPunct="1"/>
            <a:r>
              <a:rPr lang="en-US" altLang="en-US" dirty="0" smtClean="0"/>
              <a:t>May also contain additional attributes that play no role in connective process</a:t>
            </a:r>
          </a:p>
        </p:txBody>
      </p:sp>
      <p:sp>
        <p:nvSpPr>
          <p:cNvPr id="3994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D76CBE0-1E9E-448B-BA2E-3ACC0BEB9086}" type="slidenum">
              <a:rPr lang="en-US" altLang="en-US" sz="1400" smtClean="0">
                <a:latin typeface="Times New Roman" pitchFamily="18" charset="0"/>
              </a:rPr>
              <a:pPr/>
              <a:t>37</a:t>
            </a:fld>
            <a:endParaRPr lang="en-US" altLang="en-US" sz="1400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24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 smtClean="0">
                <a:cs typeface="Arial" charset="0"/>
              </a:rPr>
              <a:t>Converting the M:N Relationship into Two 1:M Relationships</a:t>
            </a:r>
          </a:p>
        </p:txBody>
      </p:sp>
      <p:sp>
        <p:nvSpPr>
          <p:cNvPr id="40963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2DECD2A-9B8D-473C-B881-89AC5391EAE7}" type="slidenum">
              <a:rPr lang="en-US" altLang="en-US" sz="1400" smtClean="0">
                <a:latin typeface="Times New Roman" pitchFamily="18" charset="0"/>
              </a:rPr>
              <a:pPr/>
              <a:t>38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4096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8382000" cy="451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699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 smtClean="0"/>
              <a:t>A Composite Entity in an ERD</a:t>
            </a:r>
          </a:p>
        </p:txBody>
      </p:sp>
      <p:sp>
        <p:nvSpPr>
          <p:cNvPr id="41987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86800" y="6553200"/>
            <a:ext cx="4572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AF3269BC-1776-4E1F-BF56-52EC68C38C04}" type="slidenum">
              <a:rPr lang="en-US" altLang="en-US" sz="1400" smtClean="0">
                <a:latin typeface="Times New Roman" pitchFamily="18" charset="0"/>
              </a:rPr>
              <a:pPr/>
              <a:t>39</a:t>
            </a:fld>
            <a:endParaRPr lang="en-US" altLang="en-US" sz="1400" smtClean="0">
              <a:latin typeface="Times New Roman" pitchFamily="18" charset="0"/>
            </a:endParaRPr>
          </a:p>
        </p:txBody>
      </p:sp>
      <p:pic>
        <p:nvPicPr>
          <p:cNvPr id="41988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433638"/>
            <a:ext cx="8991600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8438" y="4648200"/>
            <a:ext cx="7685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/>
              <a:t>Enrollment is a composition of a single student and a single class section.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2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4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975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RDBMS</a:t>
            </a:r>
          </a:p>
        </p:txBody>
      </p:sp>
      <p:sp>
        <p:nvSpPr>
          <p:cNvPr id="19459" name="Text Placeholder 5"/>
          <p:cNvSpPr>
            <a:spLocks noGrp="1"/>
          </p:cNvSpPr>
          <p:nvPr>
            <p:ph type="body" idx="1"/>
          </p:nvPr>
        </p:nvSpPr>
        <p:spPr>
          <a:xfrm>
            <a:off x="381000" y="2244725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smtClean="0"/>
              <a:t>Advantages</a:t>
            </a:r>
          </a:p>
        </p:txBody>
      </p:sp>
      <p:sp>
        <p:nvSpPr>
          <p:cNvPr id="19461" name="Text Placeholder 7"/>
          <p:cNvSpPr>
            <a:spLocks noGrp="1"/>
          </p:cNvSpPr>
          <p:nvPr>
            <p:ph type="body" sz="half" idx="3"/>
          </p:nvPr>
        </p:nvSpPr>
        <p:spPr>
          <a:xfrm>
            <a:off x="4721225" y="2244725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smtClean="0"/>
              <a:t>Disadvantages</a:t>
            </a:r>
          </a:p>
        </p:txBody>
      </p:sp>
      <p:sp>
        <p:nvSpPr>
          <p:cNvPr id="19460" name="Content Placeholder 6"/>
          <p:cNvSpPr>
            <a:spLocks noGrp="1"/>
          </p:cNvSpPr>
          <p:nvPr>
            <p:ph sz="quarter" idx="2"/>
          </p:nvPr>
        </p:nvSpPr>
        <p:spPr>
          <a:xfrm>
            <a:off x="381000" y="2708275"/>
            <a:ext cx="4041775" cy="3886200"/>
          </a:xfrm>
        </p:spPr>
        <p:txBody>
          <a:bodyPr>
            <a:normAutofit/>
          </a:bodyPr>
          <a:lstStyle/>
          <a:p>
            <a:pPr marL="365760" indent="-256032" eaLnBrk="1" fontAlgn="auto" hangingPunct="1">
              <a:defRPr/>
            </a:pPr>
            <a:r>
              <a:rPr lang="en-US" altLang="en-US" dirty="0" smtClean="0"/>
              <a:t>Promotes structural independence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/>
              <a:t>Improves conceptual simplicity (ERD/ERM)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/>
              <a:t>Ad hoc query capability in SQL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/>
              <a:t>Isolates end users from physical-level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/>
              <a:t>Improves implementation and management</a:t>
            </a:r>
          </a:p>
        </p:txBody>
      </p:sp>
      <p:sp>
        <p:nvSpPr>
          <p:cNvPr id="29702" name="Content Placeholder 8"/>
          <p:cNvSpPr>
            <a:spLocks noGrp="1"/>
          </p:cNvSpPr>
          <p:nvPr>
            <p:ph sz="quarter" idx="4"/>
          </p:nvPr>
        </p:nvSpPr>
        <p:spPr>
          <a:xfrm>
            <a:off x="4718050" y="2708275"/>
            <a:ext cx="4041775" cy="38862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Requires substantial hardware and system software overhead</a:t>
            </a:r>
          </a:p>
          <a:p>
            <a:pPr eaLnBrk="1" hangingPunct="1"/>
            <a:r>
              <a:rPr lang="en-US" altLang="en-US" dirty="0" smtClean="0"/>
              <a:t>Conceptual simplicity gives untrained people the tools to use a good system poorly </a:t>
            </a:r>
          </a:p>
          <a:p>
            <a:pPr eaLnBrk="1" hangingPunct="1"/>
            <a:r>
              <a:rPr lang="en-US" altLang="en-US" dirty="0" smtClean="0"/>
              <a:t>May promote information problems</a:t>
            </a:r>
          </a:p>
          <a:p>
            <a:pPr eaLnBrk="1" hangingPunct="1"/>
            <a:r>
              <a:rPr lang="en-US" altLang="en-US" dirty="0" smtClean="0"/>
              <a:t>Doesn’t scale well for large datasets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1A10E87-C405-469E-9307-D3074FB67DE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7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A Note on Naming Conventions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smtClean="0"/>
              <a:t>Entity names:</a:t>
            </a:r>
          </a:p>
          <a:p>
            <a:pPr lvl="1"/>
            <a:r>
              <a:rPr lang="en-CA" altLang="en-US" smtClean="0"/>
              <a:t>Descriptive</a:t>
            </a:r>
          </a:p>
          <a:p>
            <a:pPr lvl="1"/>
            <a:r>
              <a:rPr lang="en-CA" altLang="en-US" smtClean="0"/>
              <a:t>Terminology familiar to the users</a:t>
            </a:r>
          </a:p>
          <a:p>
            <a:r>
              <a:rPr lang="en-CA" altLang="en-US" smtClean="0"/>
              <a:t>Attribute names:</a:t>
            </a:r>
          </a:p>
          <a:p>
            <a:pPr lvl="1"/>
            <a:r>
              <a:rPr lang="en-CA" altLang="en-US" smtClean="0"/>
              <a:t>Descriptive of the data represented by the attribute </a:t>
            </a:r>
            <a:endParaRPr lang="en-US" altLang="en-US" smtClean="0"/>
          </a:p>
          <a:p>
            <a:r>
              <a:rPr lang="en-US" altLang="en-US" smtClean="0"/>
              <a:t>Proper naming conventions:</a:t>
            </a:r>
          </a:p>
          <a:p>
            <a:pPr lvl="1"/>
            <a:r>
              <a:rPr lang="en-US" altLang="en-US" smtClean="0"/>
              <a:t>Facilitates communication between parties</a:t>
            </a:r>
          </a:p>
          <a:p>
            <a:pPr lvl="1"/>
            <a:r>
              <a:rPr lang="en-US" altLang="en-US" smtClean="0"/>
              <a:t>Promotes self-documentation</a:t>
            </a:r>
            <a:endParaRPr lang="en-US" alt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12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81000" y="457200"/>
            <a:ext cx="8382000" cy="1069848"/>
          </a:xfrm>
        </p:spPr>
        <p:txBody>
          <a:bodyPr/>
          <a:lstStyle/>
          <a:p>
            <a:r>
              <a:rPr lang="en-US" dirty="0" smtClean="0"/>
              <a:t>Two implementations of the same data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752600"/>
            <a:ext cx="4041648" cy="457200"/>
          </a:xfrm>
        </p:spPr>
        <p:txBody>
          <a:bodyPr/>
          <a:lstStyle/>
          <a:p>
            <a:r>
              <a:rPr lang="en-US" smtClean="0"/>
              <a:t>Sales View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3"/>
          </p:nvPr>
        </p:nvSpPr>
        <p:spPr>
          <a:xfrm>
            <a:off x="4721225" y="1752600"/>
            <a:ext cx="4041775" cy="457200"/>
          </a:xfrm>
        </p:spPr>
        <p:txBody>
          <a:bodyPr/>
          <a:lstStyle/>
          <a:p>
            <a:r>
              <a:rPr lang="en-US" smtClean="0"/>
              <a:t>Accounting View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>
          <a:xfrm>
            <a:off x="381000" y="2216149"/>
            <a:ext cx="4041648" cy="3886200"/>
          </a:xfrm>
        </p:spPr>
        <p:txBody>
          <a:bodyPr/>
          <a:lstStyle/>
          <a:p>
            <a:r>
              <a:rPr lang="en-US" smtClean="0"/>
              <a:t>Entity: CAR</a:t>
            </a:r>
          </a:p>
          <a:p>
            <a:pPr lvl="1"/>
            <a:r>
              <a:rPr lang="en-US" smtClean="0"/>
              <a:t>Attribute: OID </a:t>
            </a:r>
          </a:p>
          <a:p>
            <a:pPr lvl="1"/>
            <a:r>
              <a:rPr lang="en-US" smtClean="0"/>
              <a:t>Description: Owner ID</a:t>
            </a:r>
          </a:p>
          <a:p>
            <a:pPr lvl="1"/>
            <a:r>
              <a:rPr lang="en-US" smtClean="0"/>
              <a:t>Datatype: Integer</a:t>
            </a:r>
          </a:p>
          <a:p>
            <a:pPr lvl="1"/>
            <a:r>
              <a:rPr lang="en-US" smtClean="0"/>
              <a:t>Field Size: 12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718304" y="2216149"/>
            <a:ext cx="4041775" cy="3886200"/>
          </a:xfrm>
        </p:spPr>
        <p:txBody>
          <a:bodyPr/>
          <a:lstStyle/>
          <a:p>
            <a:r>
              <a:rPr lang="en-US" dirty="0" smtClean="0"/>
              <a:t>Entity: </a:t>
            </a:r>
            <a:r>
              <a:rPr lang="en-US" dirty="0" err="1" smtClean="0"/>
              <a:t>CAR_tbl</a:t>
            </a:r>
            <a:endParaRPr lang="en-US" dirty="0" smtClean="0"/>
          </a:p>
          <a:p>
            <a:pPr lvl="1"/>
            <a:r>
              <a:rPr lang="en-US" dirty="0" smtClean="0"/>
              <a:t>Attribute: OWNER_ID</a:t>
            </a:r>
          </a:p>
          <a:p>
            <a:pPr lvl="1"/>
            <a:r>
              <a:rPr lang="en-US" dirty="0" smtClean="0"/>
              <a:t>Description: Owner ID</a:t>
            </a:r>
          </a:p>
          <a:p>
            <a:pPr lvl="1"/>
            <a:r>
              <a:rPr lang="en-US" dirty="0" smtClean="0"/>
              <a:t>Datatype: </a:t>
            </a:r>
            <a:r>
              <a:rPr lang="en-US" dirty="0" err="1" smtClean="0"/>
              <a:t>VarChar</a:t>
            </a:r>
            <a:endParaRPr lang="en-US" dirty="0" smtClean="0"/>
          </a:p>
          <a:p>
            <a:pPr lvl="1"/>
            <a:r>
              <a:rPr lang="en-US" dirty="0" smtClean="0"/>
              <a:t>Field Size: 36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2000" y="4384430"/>
            <a:ext cx="7543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/>
              <a:t>In large organizations with enterprise data, this problem is common.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/>
              <a:t>It’s also a large problem for NoSQL databases.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1A10E87-C405-469E-9307-D3074FB67DEE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6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Data Abstraction Levels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Conceptual or Logical Model</a:t>
            </a:r>
            <a:r>
              <a:rPr lang="en-US" altLang="en-US" dirty="0"/>
              <a:t> </a:t>
            </a:r>
          </a:p>
          <a:p>
            <a:pPr lvl="1" eaLnBrk="1" hangingPunct="1"/>
            <a:r>
              <a:rPr lang="en-US" dirty="0" smtClean="0"/>
              <a:t>An abstraction of the physical database</a:t>
            </a:r>
            <a:r>
              <a:rPr lang="en-US" altLang="en-US" dirty="0" smtClean="0"/>
              <a:t>.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Macro-level view of data environment</a:t>
            </a:r>
          </a:p>
          <a:p>
            <a:pPr lvl="1" eaLnBrk="1" hangingPunct="1"/>
            <a:r>
              <a:rPr lang="en-US" altLang="en-US" dirty="0" smtClean="0"/>
              <a:t>Basis </a:t>
            </a:r>
            <a:r>
              <a:rPr lang="en-US" altLang="en-US" dirty="0"/>
              <a:t>for the identification and high-level description of the main data objects</a:t>
            </a:r>
          </a:p>
          <a:p>
            <a:pPr lvl="1" eaLnBrk="1" hangingPunct="1"/>
            <a:r>
              <a:rPr lang="en-US" altLang="en-US" dirty="0" smtClean="0"/>
              <a:t>Software </a:t>
            </a:r>
            <a:r>
              <a:rPr lang="en-US" altLang="en-US" dirty="0"/>
              <a:t>and hardware </a:t>
            </a:r>
            <a:r>
              <a:rPr lang="en-US" altLang="en-US" dirty="0" smtClean="0"/>
              <a:t>independent</a:t>
            </a:r>
            <a:endParaRPr lang="en-US" dirty="0" smtClean="0"/>
          </a:p>
          <a:p>
            <a:r>
              <a:rPr lang="en-US" dirty="0" smtClean="0"/>
              <a:t>Next week, or the following, we will get one level closer to the physical layer.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7848600" cy="4967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780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The Internal Model </a:t>
            </a:r>
            <a:r>
              <a:rPr lang="en-US" altLang="en-US" dirty="0" smtClean="0">
                <a:cs typeface="Arial" charset="0"/>
              </a:rPr>
              <a:t>(SQL)</a:t>
            </a:r>
            <a:endParaRPr lang="en-US" altLang="en-US" dirty="0" smtClean="0">
              <a:cs typeface="Arial" charset="0"/>
            </a:endParaRPr>
          </a:p>
        </p:txBody>
      </p:sp>
      <p:sp>
        <p:nvSpPr>
          <p:cNvPr id="552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Representing database as seen by the DBMS mapping conceptual model to the DBMS</a:t>
            </a:r>
          </a:p>
          <a:p>
            <a:pPr eaLnBrk="1" hangingPunct="1"/>
            <a:r>
              <a:rPr lang="en-US" altLang="en-US" b="1" smtClean="0"/>
              <a:t>Internal schema</a:t>
            </a:r>
            <a:r>
              <a:rPr lang="en-US" altLang="en-US" smtClean="0"/>
              <a:t>: Specific representation of an internal model</a:t>
            </a:r>
          </a:p>
          <a:p>
            <a:pPr lvl="1" eaLnBrk="1" hangingPunct="1"/>
            <a:r>
              <a:rPr lang="en-US" altLang="en-US" smtClean="0"/>
              <a:t>Uses the database constructs supported by the chosen database</a:t>
            </a:r>
          </a:p>
          <a:p>
            <a:pPr eaLnBrk="1" hangingPunct="1"/>
            <a:r>
              <a:rPr lang="en-US" altLang="en-US" smtClean="0"/>
              <a:t>Is software dependent and hardware independent</a:t>
            </a:r>
          </a:p>
          <a:p>
            <a:pPr eaLnBrk="1" hangingPunct="1"/>
            <a:r>
              <a:rPr lang="en-US" altLang="en-US" b="1" smtClean="0"/>
              <a:t>Logical independence</a:t>
            </a:r>
            <a:r>
              <a:rPr lang="en-US" altLang="en-US" smtClean="0"/>
              <a:t>: Changing internal model without affecting the conceptual model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363" y="1565275"/>
            <a:ext cx="6629400" cy="463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7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cs typeface="Arial" charset="0"/>
              </a:rPr>
              <a:t>The Physical Model</a:t>
            </a:r>
          </a:p>
        </p:txBody>
      </p:sp>
      <p:sp>
        <p:nvSpPr>
          <p:cNvPr id="57347" name="Rectangle 5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Lowest </a:t>
            </a:r>
            <a:r>
              <a:rPr lang="en-US" altLang="en-US" dirty="0" smtClean="0"/>
              <a:t>level of abstraction</a:t>
            </a:r>
          </a:p>
          <a:p>
            <a:pPr eaLnBrk="1" hangingPunct="1"/>
            <a:r>
              <a:rPr lang="en-US" altLang="en-US" dirty="0" smtClean="0"/>
              <a:t>Describes </a:t>
            </a:r>
            <a:r>
              <a:rPr lang="en-US" altLang="en-US" dirty="0" smtClean="0"/>
              <a:t>how data persists on </a:t>
            </a:r>
            <a:r>
              <a:rPr lang="en-US" altLang="en-US" dirty="0" smtClean="0"/>
              <a:t>storage </a:t>
            </a:r>
            <a:r>
              <a:rPr lang="en-US" altLang="en-US" dirty="0" smtClean="0"/>
              <a:t>media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Requires the definition of physical storage and data access methods</a:t>
            </a:r>
          </a:p>
          <a:p>
            <a:pPr eaLnBrk="1" hangingPunct="1"/>
            <a:r>
              <a:rPr lang="en-US" altLang="en-US" dirty="0" smtClean="0"/>
              <a:t>Relational </a:t>
            </a:r>
            <a:r>
              <a:rPr lang="en-US" altLang="en-US" dirty="0" smtClean="0"/>
              <a:t>model does </a:t>
            </a:r>
            <a:r>
              <a:rPr lang="en-US" altLang="en-US" dirty="0" smtClean="0"/>
              <a:t>not require physical-level details</a:t>
            </a:r>
          </a:p>
          <a:p>
            <a:pPr eaLnBrk="1" hangingPunct="1"/>
            <a:r>
              <a:rPr lang="en-US" altLang="en-US" b="1" dirty="0" smtClean="0"/>
              <a:t>Physical independence</a:t>
            </a:r>
            <a:r>
              <a:rPr lang="en-US" altLang="en-US" dirty="0" smtClean="0"/>
              <a:t>: Changes in physical model do not affect internal model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598767"/>
            <a:ext cx="4038600" cy="3827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549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534400" cy="106680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Summary:</a:t>
            </a:r>
            <a:endParaRPr lang="en-US" altLang="en-US" b="1" dirty="0" smtClean="0">
              <a:cs typeface="Arial" charset="0"/>
            </a:endParaRPr>
          </a:p>
        </p:txBody>
      </p:sp>
      <p:sp>
        <p:nvSpPr>
          <p:cNvPr id="430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b="1" dirty="0">
                <a:cs typeface="Arial" charset="0"/>
              </a:rPr>
              <a:t>Developing an ER </a:t>
            </a:r>
            <a:r>
              <a:rPr lang="en-US" altLang="en-US" b="1" dirty="0" smtClean="0">
                <a:cs typeface="Arial" charset="0"/>
              </a:rPr>
              <a:t>Diagram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Create a detailed narrative of the organization’s  description of operations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Identify business rules based on the descriptions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Identify main entities and connections (i.e. relationships) from the business rules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Develop the initial ERD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Identify the attributes and primary keys that adequately describe entities</a:t>
            </a:r>
          </a:p>
          <a:p>
            <a:pPr marL="925512" lvl="1" indent="-514350" eaLnBrk="1" hangingPunct="1">
              <a:buFont typeface="+mj-lt"/>
              <a:buAutoNum type="arabicPeriod"/>
            </a:pPr>
            <a:r>
              <a:rPr lang="en-US" altLang="en-US" dirty="0" smtClean="0"/>
              <a:t>Revise and review ERD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38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Draw.io </a:t>
            </a:r>
            <a:r>
              <a:rPr lang="en-US" dirty="0" smtClean="0"/>
              <a:t>(in Google Docs)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96576"/>
            <a:ext cx="4038600" cy="3831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235023"/>
            <a:ext cx="4038600" cy="2554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487100" y="5257800"/>
            <a:ext cx="1066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9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0" t="41250" r="18102" b="19808"/>
          <a:stretch/>
        </p:blipFill>
        <p:spPr bwMode="auto">
          <a:xfrm>
            <a:off x="1804988" y="3124200"/>
            <a:ext cx="5838825" cy="2584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http://img4.wikia.nocookie.net/__cb20130105015533/arresteddevelopment/images/thumb/5/54/2x09_Burning_Love_(43).png/670px-2x09_Burning_Love_(43)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3048000"/>
            <a:ext cx="5943600" cy="3344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odel rocke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716" y="2940102"/>
            <a:ext cx="3769602" cy="356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s://pbs.twimg.com/profile_images/503222841437732865/yFJs6BHO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737" y="3048000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Modeling</a:t>
            </a:r>
          </a:p>
        </p:txBody>
      </p:sp>
      <p:sp>
        <p:nvSpPr>
          <p:cNvPr id="614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Where do we see models?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1140" y="2362200"/>
            <a:ext cx="944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28931" y="2372380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429000" y="2362200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Rockets</a:t>
            </a:r>
            <a:endParaRPr lang="en-US" dirty="0"/>
          </a:p>
        </p:txBody>
      </p:sp>
      <p:pic>
        <p:nvPicPr>
          <p:cNvPr id="20" name="Picture 2" descr="http://www.datastax.com/docs/_images/relational_model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331" y="2982382"/>
            <a:ext cx="5334000" cy="309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904111" y="2286000"/>
            <a:ext cx="944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194299" y="2308880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Data Modeling and Data Models</a:t>
            </a:r>
          </a:p>
        </p:txBody>
      </p:sp>
      <p:sp>
        <p:nvSpPr>
          <p:cNvPr id="614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 smtClean="0"/>
              <a:t>Model</a:t>
            </a:r>
            <a:r>
              <a:rPr lang="en-US" altLang="en-US" dirty="0"/>
              <a:t> </a:t>
            </a:r>
            <a:r>
              <a:rPr lang="en-US" altLang="en-US" dirty="0" smtClean="0"/>
              <a:t>- </a:t>
            </a:r>
            <a:r>
              <a:rPr lang="en-US" altLang="en-US" dirty="0" smtClean="0">
                <a:solidFill>
                  <a:srgbClr val="0000CC"/>
                </a:solidFill>
              </a:rPr>
              <a:t>Abstraction </a:t>
            </a:r>
            <a:r>
              <a:rPr lang="en-US" altLang="en-US" dirty="0"/>
              <a:t>of a real-world object or event</a:t>
            </a:r>
          </a:p>
          <a:p>
            <a:endParaRPr lang="en-US" altLang="en-US" b="1" dirty="0" smtClean="0"/>
          </a:p>
          <a:p>
            <a:endParaRPr lang="en-US" altLang="en-US" b="1" dirty="0"/>
          </a:p>
          <a:p>
            <a:r>
              <a:rPr lang="en-US" altLang="en-US" b="1" dirty="0" smtClean="0"/>
              <a:t>Data </a:t>
            </a:r>
            <a:r>
              <a:rPr lang="en-US" altLang="en-US" b="1" dirty="0"/>
              <a:t>models</a:t>
            </a:r>
            <a:r>
              <a:rPr lang="en-US" altLang="en-US" dirty="0"/>
              <a:t>: </a:t>
            </a:r>
            <a:r>
              <a:rPr lang="en-US" altLang="en-US" dirty="0" smtClean="0"/>
              <a:t>Simplified </a:t>
            </a:r>
            <a:r>
              <a:rPr lang="en-US" altLang="en-US" dirty="0" smtClean="0">
                <a:solidFill>
                  <a:srgbClr val="0000CC"/>
                </a:solidFill>
              </a:rPr>
              <a:t>representations</a:t>
            </a:r>
            <a:r>
              <a:rPr lang="en-US" altLang="en-US" dirty="0" smtClean="0"/>
              <a:t> </a:t>
            </a:r>
            <a:r>
              <a:rPr lang="en-US" altLang="en-US" dirty="0"/>
              <a:t>of complex </a:t>
            </a:r>
            <a:r>
              <a:rPr lang="en-US" altLang="en-US" dirty="0" smtClean="0"/>
              <a:t>data </a:t>
            </a:r>
            <a:r>
              <a:rPr lang="en-US" altLang="en-US" dirty="0"/>
              <a:t>structures</a:t>
            </a:r>
          </a:p>
          <a:p>
            <a:r>
              <a:rPr lang="en-US" altLang="en-US" b="1" dirty="0" smtClean="0"/>
              <a:t>Data modeling</a:t>
            </a:r>
            <a:r>
              <a:rPr lang="en-US" altLang="en-US" dirty="0" smtClean="0"/>
              <a:t>: </a:t>
            </a:r>
            <a:r>
              <a:rPr lang="en-US" altLang="en-US" dirty="0" smtClean="0">
                <a:solidFill>
                  <a:srgbClr val="0000CC"/>
                </a:solidFill>
              </a:rPr>
              <a:t>Iterative </a:t>
            </a:r>
            <a:r>
              <a:rPr lang="en-US" dirty="0" smtClean="0"/>
              <a:t>process of creating a </a:t>
            </a:r>
            <a:r>
              <a:rPr lang="en-US" dirty="0" smtClean="0">
                <a:solidFill>
                  <a:srgbClr val="0000CC"/>
                </a:solidFill>
              </a:rPr>
              <a:t>specific</a:t>
            </a:r>
            <a:r>
              <a:rPr lang="en-US" dirty="0" smtClean="0"/>
              <a:t> data model for a problem </a:t>
            </a:r>
            <a:r>
              <a:rPr lang="en-US" dirty="0" smtClean="0">
                <a:solidFill>
                  <a:srgbClr val="0000CC"/>
                </a:solidFill>
              </a:rPr>
              <a:t>domain </a:t>
            </a:r>
            <a:endParaRPr lang="en-US" dirty="0" smtClean="0">
              <a:solidFill>
                <a:srgbClr val="0000CC"/>
              </a:solidFill>
            </a:endParaRPr>
          </a:p>
          <a:p>
            <a:pPr marL="6350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Communication (i.e. end-users and/or customers)</a:t>
            </a:r>
          </a:p>
          <a:p>
            <a:pPr marL="6350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Data/database view at 50,000 feet</a:t>
            </a:r>
          </a:p>
          <a:p>
            <a:pPr marL="6350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Begins to organize data for various data users</a:t>
            </a:r>
            <a:endParaRPr lang="en-CA" sz="1800" dirty="0"/>
          </a:p>
          <a:p>
            <a:pPr lvl="0"/>
            <a:endParaRPr lang="en-CA" dirty="0"/>
          </a:p>
          <a:p>
            <a:pPr lvl="1"/>
            <a:endParaRPr lang="en-US" dirty="0" smtClean="0">
              <a:solidFill>
                <a:srgbClr val="0000CC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9668" r="29534" b="24649"/>
          <a:stretch/>
        </p:blipFill>
        <p:spPr bwMode="auto">
          <a:xfrm>
            <a:off x="762000" y="2133600"/>
            <a:ext cx="2661303" cy="1170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4098" name="Picture 2" descr="https://upload.wikimedia.org/wikipedia/commons/3/36/Vassily_Kandinsky%2C_1912_-_Improvisation_27%2C_Garden_of_Love_II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233277"/>
            <a:ext cx="1136344" cy="97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70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cs typeface="Arial" charset="0"/>
              </a:rPr>
              <a:t>The Entity Relationship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0" indent="-256032" eaLnBrk="1" fontAlgn="auto" hangingPunct="1">
              <a:defRPr/>
            </a:pPr>
            <a:r>
              <a:rPr lang="en-US" altLang="en-US" dirty="0" smtClean="0">
                <a:ea typeface="ＭＳ Ｐゴシック" pitchFamily="34" charset="-128"/>
              </a:rPr>
              <a:t>Introduced by Peter Chen in 1976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>
                <a:ea typeface="ＭＳ Ｐゴシック" pitchFamily="34" charset="-128"/>
              </a:rPr>
              <a:t>Represents the conceptual model</a:t>
            </a:r>
          </a:p>
          <a:p>
            <a:pPr marL="365760" indent="-256032" eaLnBrk="1" fontAlgn="auto" hangingPunct="1">
              <a:defRPr/>
            </a:pPr>
            <a:r>
              <a:rPr lang="en-US" altLang="en-US" dirty="0" smtClean="0">
                <a:ea typeface="ＭＳ Ｐゴシック" pitchFamily="34" charset="-128"/>
              </a:rPr>
              <a:t>Graphically </a:t>
            </a:r>
            <a:r>
              <a:rPr lang="en-US" altLang="en-US" dirty="0" smtClean="0">
                <a:ea typeface="ＭＳ Ｐゴシック" pitchFamily="34" charset="-128"/>
              </a:rPr>
              <a:t>represents entities and relationships</a:t>
            </a:r>
          </a:p>
          <a:p>
            <a:pPr marL="365760" indent="-256032" eaLnBrk="1" fontAlgn="auto" hangingPunct="1">
              <a:defRPr/>
            </a:pPr>
            <a:r>
              <a:rPr lang="en-US" altLang="en-US" b="1" dirty="0" smtClean="0">
                <a:uFill>
                  <a:solidFill>
                    <a:srgbClr val="00B0F0"/>
                  </a:solidFill>
                </a:uFill>
                <a:ea typeface="ＭＳ Ｐゴシック" pitchFamily="34" charset="-128"/>
              </a:rPr>
              <a:t>Entity relationship diagram (ERD)</a:t>
            </a:r>
          </a:p>
          <a:p>
            <a:pPr marL="658368" lvl="1" indent="-246888" eaLnBrk="1" fontAlgn="auto" hangingPunct="1">
              <a:defRPr/>
            </a:pPr>
            <a:r>
              <a:rPr lang="en-US" altLang="en-US" dirty="0" smtClean="0">
                <a:ea typeface="ＭＳ Ｐゴシック" pitchFamily="34" charset="-128"/>
              </a:rPr>
              <a:t>Graphical representations model database components</a:t>
            </a:r>
          </a:p>
          <a:p>
            <a:pPr marL="365760" indent="-256032" eaLnBrk="1" fontAlgn="auto" hangingPunct="1">
              <a:defRPr/>
            </a:pPr>
            <a:r>
              <a:rPr lang="en-US" b="1" dirty="0" smtClean="0"/>
              <a:t>Entity instance or entity occurrence</a:t>
            </a:r>
          </a:p>
          <a:p>
            <a:pPr marL="658368" lvl="1" indent="-246888" eaLnBrk="1" fontAlgn="auto" hangingPunct="1">
              <a:defRPr/>
            </a:pPr>
            <a:r>
              <a:rPr lang="en-US" dirty="0" smtClean="0"/>
              <a:t>Rows in the relational table</a:t>
            </a:r>
          </a:p>
          <a:p>
            <a:pPr marL="365760" indent="-256032" eaLnBrk="1" fontAlgn="auto" hangingPunct="1">
              <a:defRPr/>
            </a:pPr>
            <a:r>
              <a:rPr lang="en-US" b="1" dirty="0" smtClean="0"/>
              <a:t>Connectivity</a:t>
            </a:r>
            <a:endParaRPr lang="en-US" dirty="0" smtClean="0"/>
          </a:p>
          <a:p>
            <a:pPr marL="657860" lvl="1" indent="-256032" eaLnBrk="1" fontAlgn="auto" hangingPunct="1">
              <a:defRPr/>
            </a:pPr>
            <a:r>
              <a:rPr lang="en-US" dirty="0" smtClean="0"/>
              <a:t>Describes </a:t>
            </a:r>
            <a:r>
              <a:rPr lang="en-IN" dirty="0" smtClean="0"/>
              <a:t>relationship types</a:t>
            </a: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600200"/>
            <a:ext cx="5491163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510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4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975"/>
          </a:xfrm>
        </p:spPr>
        <p:txBody>
          <a:bodyPr/>
          <a:lstStyle/>
          <a:p>
            <a:pPr eaLnBrk="1" hangingPunct="1"/>
            <a:r>
              <a:rPr lang="en-US" altLang="en-US" smtClean="0">
                <a:cs typeface="Arial" charset="0"/>
              </a:rPr>
              <a:t>Entity Relationship Model</a:t>
            </a:r>
          </a:p>
        </p:txBody>
      </p:sp>
      <p:sp>
        <p:nvSpPr>
          <p:cNvPr id="24579" name="Text Placeholder 5"/>
          <p:cNvSpPr>
            <a:spLocks noGrp="1"/>
          </p:cNvSpPr>
          <p:nvPr>
            <p:ph type="body" idx="1"/>
          </p:nvPr>
        </p:nvSpPr>
        <p:spPr>
          <a:xfrm>
            <a:off x="381000" y="2244725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smtClean="0"/>
              <a:t>Advantages</a:t>
            </a:r>
          </a:p>
        </p:txBody>
      </p:sp>
      <p:sp>
        <p:nvSpPr>
          <p:cNvPr id="24581" name="Text Placeholder 7"/>
          <p:cNvSpPr>
            <a:spLocks noGrp="1"/>
          </p:cNvSpPr>
          <p:nvPr>
            <p:ph type="body" sz="half" idx="3"/>
          </p:nvPr>
        </p:nvSpPr>
        <p:spPr>
          <a:xfrm>
            <a:off x="4721225" y="2244725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smtClean="0"/>
              <a:t>Disadvantages</a:t>
            </a:r>
          </a:p>
        </p:txBody>
      </p:sp>
      <p:sp>
        <p:nvSpPr>
          <p:cNvPr id="34821" name="Content Placeholder 6"/>
          <p:cNvSpPr>
            <a:spLocks noGrp="1"/>
          </p:cNvSpPr>
          <p:nvPr>
            <p:ph sz="quarter" idx="2"/>
          </p:nvPr>
        </p:nvSpPr>
        <p:spPr>
          <a:xfrm>
            <a:off x="381000" y="2708275"/>
            <a:ext cx="4041775" cy="3886200"/>
          </a:xfrm>
        </p:spPr>
        <p:txBody>
          <a:bodyPr/>
          <a:lstStyle/>
          <a:p>
            <a:pPr eaLnBrk="1" hangingPunct="1"/>
            <a:r>
              <a:rPr lang="en-US" altLang="en-US" sz="2200" smtClean="0"/>
              <a:t>Visual modeling yields conceptual simplicity</a:t>
            </a:r>
          </a:p>
          <a:p>
            <a:pPr eaLnBrk="1" hangingPunct="1"/>
            <a:r>
              <a:rPr lang="en-US" altLang="en-US" sz="2200" smtClean="0"/>
              <a:t>Visual representation makes it an effective communication tool</a:t>
            </a:r>
          </a:p>
          <a:p>
            <a:pPr eaLnBrk="1" hangingPunct="1"/>
            <a:r>
              <a:rPr lang="en-US" altLang="en-US" sz="2200" smtClean="0"/>
              <a:t>Is integrated with the dominant relational model</a:t>
            </a:r>
          </a:p>
        </p:txBody>
      </p:sp>
      <p:sp>
        <p:nvSpPr>
          <p:cNvPr id="34822" name="Content Placeholder 8"/>
          <p:cNvSpPr>
            <a:spLocks noGrp="1"/>
          </p:cNvSpPr>
          <p:nvPr>
            <p:ph sz="quarter" idx="4"/>
          </p:nvPr>
        </p:nvSpPr>
        <p:spPr>
          <a:xfrm>
            <a:off x="4718050" y="2708275"/>
            <a:ext cx="4041775" cy="3886200"/>
          </a:xfrm>
        </p:spPr>
        <p:txBody>
          <a:bodyPr/>
          <a:lstStyle/>
          <a:p>
            <a:pPr eaLnBrk="1" hangingPunct="1"/>
            <a:r>
              <a:rPr lang="en-US" altLang="en-US" sz="2200" smtClean="0"/>
              <a:t>Limited constraint representation</a:t>
            </a:r>
          </a:p>
          <a:p>
            <a:pPr eaLnBrk="1" hangingPunct="1"/>
            <a:r>
              <a:rPr lang="en-US" altLang="en-US" sz="2200" smtClean="0"/>
              <a:t>Limited relationship representation</a:t>
            </a:r>
          </a:p>
          <a:p>
            <a:pPr eaLnBrk="1" hangingPunct="1"/>
            <a:r>
              <a:rPr lang="en-US" altLang="en-US" sz="2200" smtClean="0"/>
              <a:t>No data manipulation language</a:t>
            </a:r>
          </a:p>
          <a:p>
            <a:pPr eaLnBrk="1" hangingPunct="1"/>
            <a:r>
              <a:rPr lang="en-US" altLang="en-US" sz="2200" smtClean="0"/>
              <a:t>Loss of information content occurs when attributes are removed from entities to avoid crowded displays</a:t>
            </a:r>
          </a:p>
        </p:txBody>
      </p:sp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87607"/>
            <a:ext cx="8215313" cy="473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1A10E87-C405-469E-9307-D3074FB67DE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505200" y="1987607"/>
            <a:ext cx="2514600" cy="46068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MySQL Workbench Relationships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041" y="1600200"/>
            <a:ext cx="6529917" cy="489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6CE40A-B03C-468A-9D0B-E8936395361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28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Times New Roma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10944</TotalTime>
  <Words>1853</Words>
  <Application>Microsoft Office PowerPoint</Application>
  <PresentationFormat>On-screen Show (4:3)</PresentationFormat>
  <Paragraphs>514</Paragraphs>
  <Slides>46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Urban</vt:lpstr>
      <vt:lpstr>PowerPoint Presentation</vt:lpstr>
      <vt:lpstr>Learning Objectives</vt:lpstr>
      <vt:lpstr>The Relational Database (RDBMS)</vt:lpstr>
      <vt:lpstr>RDBMS</vt:lpstr>
      <vt:lpstr>Modeling</vt:lpstr>
      <vt:lpstr>Data Modeling and Data Models</vt:lpstr>
      <vt:lpstr>The Entity Relationship Model</vt:lpstr>
      <vt:lpstr>Entity Relationship Model</vt:lpstr>
      <vt:lpstr>MySQL Workbench Relationships</vt:lpstr>
      <vt:lpstr>ER Building Blocks</vt:lpstr>
      <vt:lpstr>Simple Entity 1 (CAR)</vt:lpstr>
      <vt:lpstr>Car Entity as a table</vt:lpstr>
      <vt:lpstr>Simple Entity 2 (DRIVER)</vt:lpstr>
      <vt:lpstr>Driver Entity as a table</vt:lpstr>
      <vt:lpstr>How Entities Relate</vt:lpstr>
      <vt:lpstr>Relationship of Driver to Car?</vt:lpstr>
      <vt:lpstr>Relationships</vt:lpstr>
      <vt:lpstr>Constraints</vt:lpstr>
      <vt:lpstr>Business Rules</vt:lpstr>
      <vt:lpstr>Sources of Business Rules</vt:lpstr>
      <vt:lpstr>Reasons for Identifying and Documenting Business Rules</vt:lpstr>
      <vt:lpstr>Translating Business Rules into ER Model Components</vt:lpstr>
      <vt:lpstr>Attributes (1)</vt:lpstr>
      <vt:lpstr>Attributes (2)</vt:lpstr>
      <vt:lpstr>Attributes (3)</vt:lpstr>
      <vt:lpstr>Multivalued Attributes</vt:lpstr>
      <vt:lpstr>Multivalued Attributes (Cont’d)</vt:lpstr>
      <vt:lpstr>Relationships</vt:lpstr>
      <vt:lpstr>Connectivity and Cardinality</vt:lpstr>
      <vt:lpstr>Cardinality</vt:lpstr>
      <vt:lpstr>Entity Dependence</vt:lpstr>
      <vt:lpstr>Strong Entity vs. Weak Entity</vt:lpstr>
      <vt:lpstr>A Weak Entity in a Strong Relationship</vt:lpstr>
      <vt:lpstr>Relationship Participation</vt:lpstr>
      <vt:lpstr>Optional vs. Mandatory</vt:lpstr>
      <vt:lpstr>M:N Relationships</vt:lpstr>
      <vt:lpstr>Associative Entities</vt:lpstr>
      <vt:lpstr>Converting the M:N Relationship into Two 1:M Relationships</vt:lpstr>
      <vt:lpstr>A Composite Entity in an ERD</vt:lpstr>
      <vt:lpstr>A Note on Naming Conventions</vt:lpstr>
      <vt:lpstr>Two implementations of the same data</vt:lpstr>
      <vt:lpstr>Data Abstraction Levels </vt:lpstr>
      <vt:lpstr>The Internal Model (SQL)</vt:lpstr>
      <vt:lpstr>The Physical Model</vt:lpstr>
      <vt:lpstr>Summary:</vt:lpstr>
      <vt:lpstr>Draw.io (in Google Docs)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Systems:  Design, Implementation, and Management Ninth Edition</dc:title>
  <dc:creator>Vasundhara</dc:creator>
  <cp:lastModifiedBy>Brian Thoms</cp:lastModifiedBy>
  <cp:revision>637</cp:revision>
  <dcterms:created xsi:type="dcterms:W3CDTF">2009-10-12T20:16:00Z</dcterms:created>
  <dcterms:modified xsi:type="dcterms:W3CDTF">2018-08-29T01:40:24Z</dcterms:modified>
</cp:coreProperties>
</file>